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0" r:id="rId4"/>
    <p:sldId id="262" r:id="rId5"/>
    <p:sldId id="263" r:id="rId6"/>
    <p:sldId id="261" r:id="rId7"/>
    <p:sldId id="264" r:id="rId8"/>
    <p:sldId id="265" r:id="rId9"/>
    <p:sldId id="266" r:id="rId10"/>
    <p:sldId id="269" r:id="rId11"/>
    <p:sldId id="321" r:id="rId12"/>
    <p:sldId id="320" r:id="rId13"/>
    <p:sldId id="322" r:id="rId14"/>
    <p:sldId id="323" r:id="rId15"/>
    <p:sldId id="313" r:id="rId16"/>
    <p:sldId id="271" r:id="rId17"/>
    <p:sldId id="329" r:id="rId18"/>
    <p:sldId id="330" r:id="rId19"/>
    <p:sldId id="285" r:id="rId20"/>
    <p:sldId id="331" r:id="rId21"/>
    <p:sldId id="284" r:id="rId22"/>
    <p:sldId id="286" r:id="rId23"/>
    <p:sldId id="287" r:id="rId24"/>
    <p:sldId id="288" r:id="rId25"/>
    <p:sldId id="297" r:id="rId26"/>
    <p:sldId id="298" r:id="rId27"/>
    <p:sldId id="289" r:id="rId28"/>
    <p:sldId id="290" r:id="rId29"/>
    <p:sldId id="291" r:id="rId30"/>
    <p:sldId id="296" r:id="rId31"/>
    <p:sldId id="299" r:id="rId32"/>
    <p:sldId id="300" r:id="rId33"/>
    <p:sldId id="301" r:id="rId34"/>
    <p:sldId id="302" r:id="rId35"/>
    <p:sldId id="303" r:id="rId36"/>
    <p:sldId id="267" r:id="rId37"/>
    <p:sldId id="272" r:id="rId38"/>
    <p:sldId id="304" r:id="rId39"/>
    <p:sldId id="305" r:id="rId40"/>
    <p:sldId id="306" r:id="rId41"/>
    <p:sldId id="307" r:id="rId42"/>
    <p:sldId id="309" r:id="rId43"/>
    <p:sldId id="308" r:id="rId44"/>
    <p:sldId id="310" r:id="rId45"/>
    <p:sldId id="318" r:id="rId46"/>
    <p:sldId id="311" r:id="rId47"/>
    <p:sldId id="312" r:id="rId48"/>
    <p:sldId id="315" r:id="rId49"/>
    <p:sldId id="328" r:id="rId50"/>
    <p:sldId id="314" r:id="rId51"/>
    <p:sldId id="324" r:id="rId52"/>
    <p:sldId id="325" r:id="rId53"/>
    <p:sldId id="326" r:id="rId54"/>
    <p:sldId id="327" r:id="rId55"/>
    <p:sldId id="317" r:id="rId5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76" d="100"/>
          <a:sy n="76" d="100"/>
        </p:scale>
        <p:origin x="-1056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79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73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77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8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99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455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610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02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2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661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150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039AA-B50A-4909-9FD6-31B8B6A56D1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2269A-D3D2-410D-B0F1-3C2F3557F3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78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.int/abc/obj/treaties/en/entoc38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astricht" TargetMode="External"/><Relationship Id="rId2" Type="http://schemas.openxmlformats.org/officeDocument/2006/relationships/hyperlink" Target="https://en.wikipedia.org/wiki/Treaty_on_European_Union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Treaty_on_the_Functioning_of_the_European_Union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agriculture/cap-post-2013/index_en.htm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griculture/rural-development-2014-2020/country-files/common/funding-per-ms_en.pdf" TargetMode="External"/><Relationship Id="rId2" Type="http://schemas.openxmlformats.org/officeDocument/2006/relationships/hyperlink" Target="http://ec.europa.eu/agriculture/cap-funding/index_en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c.europa.eu/agriculture/rural-development-2014-2020/country-files/index_en.htm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contracts_grants/funds_en.htm" TargetMode="External"/><Relationship Id="rId2" Type="http://schemas.openxmlformats.org/officeDocument/2006/relationships/hyperlink" Target="http://ec.europa.eu/contracts_grants/agreements/index_en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4000" b="1" dirty="0" err="1" smtClean="0">
                <a:solidFill>
                  <a:srgbClr val="0070C0"/>
                </a:solidFill>
              </a:rPr>
              <a:t>Basics</a:t>
            </a:r>
            <a:r>
              <a:rPr lang="hu-HU" sz="4000" b="1" dirty="0" smtClean="0">
                <a:solidFill>
                  <a:srgbClr val="0070C0"/>
                </a:solidFill>
              </a:rPr>
              <a:t> of </a:t>
            </a:r>
            <a:r>
              <a:rPr lang="hu-HU" sz="4000" b="1" dirty="0" err="1">
                <a:solidFill>
                  <a:srgbClr val="0070C0"/>
                </a:solidFill>
              </a:rPr>
              <a:t>R</a:t>
            </a:r>
            <a:r>
              <a:rPr lang="hu-HU" sz="4000" b="1" dirty="0" err="1" smtClean="0">
                <a:solidFill>
                  <a:srgbClr val="0070C0"/>
                </a:solidFill>
              </a:rPr>
              <a:t>ural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>
                <a:solidFill>
                  <a:srgbClr val="0070C0"/>
                </a:solidFill>
              </a:rPr>
              <a:t>D</a:t>
            </a:r>
            <a:r>
              <a:rPr lang="hu-HU" sz="4000" b="1" dirty="0" err="1" smtClean="0">
                <a:solidFill>
                  <a:srgbClr val="0070C0"/>
                </a:solidFill>
              </a:rPr>
              <a:t>evelopment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4962099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b="1" dirty="0" smtClean="0"/>
              <a:t>Prof. Csaba FORGACS  </a:t>
            </a:r>
            <a:r>
              <a:rPr lang="hu-HU" dirty="0" err="1" smtClean="0"/>
              <a:t>Corvinus</a:t>
            </a:r>
            <a:r>
              <a:rPr lang="hu-HU" dirty="0" smtClean="0"/>
              <a:t> </a:t>
            </a:r>
            <a:r>
              <a:rPr lang="hu-HU" dirty="0"/>
              <a:t>U</a:t>
            </a:r>
            <a:r>
              <a:rPr lang="hu-HU" dirty="0" smtClean="0"/>
              <a:t>niversity of Budapest</a:t>
            </a:r>
          </a:p>
          <a:p>
            <a:r>
              <a:rPr lang="hu-HU" dirty="0" err="1" smtClean="0"/>
              <a:t>September</a:t>
            </a:r>
            <a:r>
              <a:rPr lang="hu-HU" dirty="0" smtClean="0"/>
              <a:t> 25, 2017.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99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372809" y="1979272"/>
            <a:ext cx="69100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Accessibility Analysis  </a:t>
            </a:r>
            <a:endParaRPr lang="hu-HU" sz="3200" dirty="0" smtClean="0">
              <a:effectLst/>
              <a:latin typeface="Calibri Light" panose="020F03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Distribution of the population  </a:t>
            </a:r>
            <a:endParaRPr lang="hu-HU" sz="3200" dirty="0" smtClean="0">
              <a:effectLst/>
              <a:latin typeface="Calibri Light" panose="020F03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Road Network  </a:t>
            </a:r>
            <a:endParaRPr lang="hu-HU" sz="3200" dirty="0" smtClean="0">
              <a:effectLst/>
              <a:latin typeface="Calibri Light" panose="020F03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Populated </a:t>
            </a:r>
            <a:r>
              <a:rPr lang="en-US" sz="3200" dirty="0" err="1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Centres</a:t>
            </a:r>
            <a:r>
              <a:rPr lang="en-US" sz="3200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endParaRPr lang="hu-HU" sz="3200" dirty="0" smtClean="0">
              <a:effectLst/>
              <a:latin typeface="Calibri Light" panose="020F03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Additional factors  </a:t>
            </a:r>
            <a:endParaRPr lang="hu-HU" sz="3200" dirty="0" smtClean="0">
              <a:effectLst/>
              <a:latin typeface="Calibri Light" panose="020F03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Service Areas......</a:t>
            </a:r>
            <a:r>
              <a:rPr lang="en-US" dirty="0" smtClean="0"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........</a:t>
            </a:r>
            <a:endParaRPr lang="hu-HU" sz="2000" dirty="0">
              <a:effectLst/>
              <a:latin typeface="Calibri Light" panose="020F03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812647" y="500799"/>
            <a:ext cx="6940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Indicators of OECD Typology</a:t>
            </a:r>
            <a:endParaRPr lang="hu-HU" sz="4000" b="1" dirty="0" smtClean="0">
              <a:solidFill>
                <a:srgbClr val="0070C0"/>
              </a:solidFill>
              <a:effectLst/>
              <a:latin typeface="Calibri Light" panose="020F03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65208" y="241540"/>
            <a:ext cx="9120996" cy="983411"/>
          </a:xfrm>
        </p:spPr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0070C0"/>
                </a:solidFill>
              </a:rPr>
              <a:t>Examin</a:t>
            </a:r>
            <a:r>
              <a:rPr lang="hu-HU" sz="4000" b="1" dirty="0" smtClean="0">
                <a:solidFill>
                  <a:srgbClr val="0070C0"/>
                </a:solidFill>
              </a:rPr>
              <a:t>ing</a:t>
            </a:r>
            <a:r>
              <a:rPr lang="en-GB" sz="4000" b="1" dirty="0" smtClean="0">
                <a:solidFill>
                  <a:srgbClr val="0070C0"/>
                </a:solidFill>
              </a:rPr>
              <a:t> </a:t>
            </a:r>
            <a:r>
              <a:rPr lang="en-GB" sz="4000" b="1" dirty="0">
                <a:solidFill>
                  <a:srgbClr val="0070C0"/>
                </a:solidFill>
              </a:rPr>
              <a:t>urban and rural differences 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127184" y="2104846"/>
            <a:ext cx="9379789" cy="436496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u-HU" sz="3600" dirty="0"/>
              <a:t>W</a:t>
            </a:r>
            <a:r>
              <a:rPr lang="en-GB" sz="3600" dirty="0" err="1" smtClean="0"/>
              <a:t>ith</a:t>
            </a:r>
            <a:r>
              <a:rPr lang="en-GB" sz="3600" dirty="0" smtClean="0"/>
              <a:t> respect to:</a:t>
            </a:r>
          </a:p>
          <a:p>
            <a:pPr lvl="1" algn="l">
              <a:lnSpc>
                <a:spcPct val="130000"/>
              </a:lnSpc>
            </a:pPr>
            <a:r>
              <a:rPr lang="en-GB" sz="3600" dirty="0" smtClean="0"/>
              <a:t>Housing conditions</a:t>
            </a:r>
          </a:p>
          <a:p>
            <a:pPr lvl="1" algn="l">
              <a:lnSpc>
                <a:spcPct val="130000"/>
              </a:lnSpc>
            </a:pPr>
            <a:r>
              <a:rPr lang="en-GB" sz="3600" dirty="0" smtClean="0"/>
              <a:t>Education</a:t>
            </a:r>
          </a:p>
          <a:p>
            <a:pPr lvl="1" algn="l">
              <a:lnSpc>
                <a:spcPct val="130000"/>
              </a:lnSpc>
            </a:pPr>
            <a:r>
              <a:rPr lang="en-GB" sz="3600" dirty="0" smtClean="0"/>
              <a:t>Employment</a:t>
            </a:r>
          </a:p>
          <a:p>
            <a:pPr lvl="1" algn="l">
              <a:lnSpc>
                <a:spcPct val="130000"/>
              </a:lnSpc>
            </a:pPr>
            <a:r>
              <a:rPr lang="en-GB" sz="3600" dirty="0" smtClean="0"/>
              <a:t>Work-life balance</a:t>
            </a:r>
          </a:p>
          <a:p>
            <a:pPr lvl="1" algn="l">
              <a:lnSpc>
                <a:spcPct val="130000"/>
              </a:lnSpc>
            </a:pPr>
            <a:r>
              <a:rPr lang="en-GB" sz="3600" dirty="0" smtClean="0"/>
              <a:t>Access to institutions and services</a:t>
            </a:r>
            <a:endParaRPr lang="hu-HU" sz="3600" dirty="0" smtClean="0"/>
          </a:p>
          <a:p>
            <a:pPr lvl="1" algn="l">
              <a:lnSpc>
                <a:spcPct val="130000"/>
              </a:lnSpc>
            </a:pPr>
            <a:r>
              <a:rPr lang="hu-HU" sz="3600" dirty="0" smtClean="0"/>
              <a:t>Main </a:t>
            </a:r>
            <a:r>
              <a:rPr lang="hu-HU" sz="3600" dirty="0" err="1" smtClean="0"/>
              <a:t>issue</a:t>
            </a:r>
            <a:r>
              <a:rPr lang="hu-HU" sz="3600" dirty="0" smtClean="0">
                <a:solidFill>
                  <a:srgbClr val="FF0000"/>
                </a:solidFill>
              </a:rPr>
              <a:t>: QUALITY of LIFE</a:t>
            </a:r>
            <a:endParaRPr lang="en-GB" sz="3600" dirty="0" smtClean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298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4"/>
          <p:cNvSpPr txBox="1">
            <a:spLocks/>
          </p:cNvSpPr>
          <p:nvPr/>
        </p:nvSpPr>
        <p:spPr>
          <a:xfrm>
            <a:off x="1027153" y="1930550"/>
            <a:ext cx="3249540" cy="39242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FF0000"/>
                </a:solidFill>
              </a:rPr>
              <a:t>Idyllic</a:t>
            </a:r>
          </a:p>
          <a:p>
            <a:r>
              <a:rPr lang="en-GB" dirty="0" smtClean="0"/>
              <a:t>Close connection to family and friends</a:t>
            </a:r>
          </a:p>
          <a:p>
            <a:r>
              <a:rPr lang="en-GB" dirty="0" smtClean="0"/>
              <a:t>Built on traditional values</a:t>
            </a:r>
          </a:p>
          <a:p>
            <a:r>
              <a:rPr lang="en-GB" dirty="0" smtClean="0"/>
              <a:t>“Old fashioned” </a:t>
            </a:r>
          </a:p>
          <a:p>
            <a:r>
              <a:rPr lang="en-GB" dirty="0" smtClean="0"/>
              <a:t>Retrogressive</a:t>
            </a:r>
          </a:p>
          <a:p>
            <a:r>
              <a:rPr lang="en-GB" dirty="0" smtClean="0"/>
              <a:t>No changes</a:t>
            </a:r>
          </a:p>
          <a:p>
            <a:pPr lvl="1"/>
            <a:endParaRPr lang="en-GB" dirty="0"/>
          </a:p>
        </p:txBody>
      </p:sp>
      <p:sp>
        <p:nvSpPr>
          <p:cNvPr id="3" name="Platshållare för innehåll 6"/>
          <p:cNvSpPr txBox="1">
            <a:spLocks/>
          </p:cNvSpPr>
          <p:nvPr/>
        </p:nvSpPr>
        <p:spPr>
          <a:xfrm>
            <a:off x="6132514" y="1932136"/>
            <a:ext cx="3319603" cy="39226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FF0000"/>
                </a:solidFill>
              </a:rPr>
              <a:t>Stressful</a:t>
            </a:r>
          </a:p>
          <a:p>
            <a:r>
              <a:rPr lang="en-GB" dirty="0" smtClean="0"/>
              <a:t>Anonymity</a:t>
            </a:r>
          </a:p>
          <a:p>
            <a:r>
              <a:rPr lang="en-GB" dirty="0" smtClean="0"/>
              <a:t>Progressiveness</a:t>
            </a:r>
          </a:p>
          <a:p>
            <a:r>
              <a:rPr lang="en-GB" dirty="0" smtClean="0"/>
              <a:t>Freedom</a:t>
            </a:r>
          </a:p>
          <a:p>
            <a:r>
              <a:rPr lang="en-GB" dirty="0" smtClean="0"/>
              <a:t>Economic dynamism</a:t>
            </a:r>
          </a:p>
          <a:p>
            <a:r>
              <a:rPr lang="en-GB" dirty="0" smtClean="0"/>
              <a:t>“Modern world”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Platshållare för text 3"/>
          <p:cNvSpPr txBox="1">
            <a:spLocks/>
          </p:cNvSpPr>
          <p:nvPr/>
        </p:nvSpPr>
        <p:spPr>
          <a:xfrm>
            <a:off x="1027153" y="333682"/>
            <a:ext cx="3657600" cy="689826"/>
          </a:xfrm>
          <a:prstGeom prst="roundRect">
            <a:avLst>
              <a:gd name="adj" fmla="val 50000"/>
            </a:avLst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dirty="0" smtClean="0">
                <a:solidFill>
                  <a:srgbClr val="0070C0"/>
                </a:solidFill>
              </a:rPr>
              <a:t>Rural living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5" name="Platshållare för text 3"/>
          <p:cNvSpPr txBox="1">
            <a:spLocks/>
          </p:cNvSpPr>
          <p:nvPr/>
        </p:nvSpPr>
        <p:spPr>
          <a:xfrm>
            <a:off x="5794518" y="563624"/>
            <a:ext cx="3657600" cy="459884"/>
          </a:xfrm>
          <a:prstGeom prst="roundRect">
            <a:avLst>
              <a:gd name="adj" fmla="val 50000"/>
            </a:avLst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dirty="0"/>
              <a:t> </a:t>
            </a:r>
            <a:r>
              <a:rPr lang="hu-HU" sz="16000" dirty="0" smtClean="0">
                <a:solidFill>
                  <a:srgbClr val="0070C0"/>
                </a:solidFill>
              </a:rPr>
              <a:t>Urban</a:t>
            </a:r>
            <a:r>
              <a:rPr lang="en-GB" sz="16000" dirty="0" smtClean="0">
                <a:solidFill>
                  <a:srgbClr val="0070C0"/>
                </a:solidFill>
              </a:rPr>
              <a:t> living</a:t>
            </a:r>
            <a:endParaRPr lang="en-GB" sz="1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4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310551"/>
            <a:ext cx="9144000" cy="12939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Article: Can Administrative capacity explain differences in regional performances? 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41425" y="2052638"/>
            <a:ext cx="9426575" cy="320516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Evidence from Structural Funds implementation in Southern Italy.  by Milio, S. </a:t>
            </a:r>
            <a:r>
              <a:rPr lang="en-US" sz="2800" dirty="0"/>
              <a:t>(</a:t>
            </a:r>
            <a:r>
              <a:rPr lang="en-US" sz="2800" dirty="0" smtClean="0"/>
              <a:t>2007</a:t>
            </a:r>
            <a:r>
              <a:rPr lang="en-US" sz="2800" dirty="0"/>
              <a:t>). </a:t>
            </a:r>
            <a:endParaRPr lang="hu-HU" sz="2800" dirty="0" smtClean="0"/>
          </a:p>
          <a:p>
            <a:pPr algn="just"/>
            <a:endParaRPr lang="hu-HU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article by </a:t>
            </a:r>
            <a:r>
              <a:rPr lang="en-US" sz="2800" dirty="0" err="1"/>
              <a:t>Milio</a:t>
            </a:r>
            <a:r>
              <a:rPr lang="en-US" sz="2800" dirty="0"/>
              <a:t> </a:t>
            </a:r>
            <a:r>
              <a:rPr lang="en-US" sz="2800" dirty="0" smtClean="0"/>
              <a:t>(2007</a:t>
            </a:r>
            <a:r>
              <a:rPr lang="en-US" sz="2800" dirty="0"/>
              <a:t>) </a:t>
            </a:r>
            <a:r>
              <a:rPr lang="en-US" sz="2800" dirty="0" smtClean="0"/>
              <a:t>analyze</a:t>
            </a:r>
            <a:r>
              <a:rPr lang="hu-HU" sz="2800" dirty="0" smtClean="0"/>
              <a:t>s</a:t>
            </a:r>
            <a:r>
              <a:rPr lang="en-US" sz="2800" dirty="0" smtClean="0"/>
              <a:t>  </a:t>
            </a:r>
            <a:r>
              <a:rPr lang="en-US" sz="2800" dirty="0"/>
              <a:t>how administrative capacity explain differences in regional </a:t>
            </a:r>
            <a:r>
              <a:rPr lang="en-US" sz="2800" dirty="0" smtClean="0"/>
              <a:t>performances. </a:t>
            </a:r>
            <a:r>
              <a:rPr lang="en-US" sz="2800" dirty="0"/>
              <a:t>The author used evidence from Structural Funds (SFs) implementation in Southern Italy regions of Sicily and Basilicata. </a:t>
            </a:r>
          </a:p>
          <a:p>
            <a:pPr algn="just"/>
            <a:endParaRPr lang="hu-HU" dirty="0" smtClean="0"/>
          </a:p>
          <a:p>
            <a:pPr algn="just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103" y="31357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2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85977" y="0"/>
            <a:ext cx="8810446" cy="948906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Main </a:t>
            </a:r>
            <a:r>
              <a:rPr lang="hu-HU" sz="4000" b="1" dirty="0" err="1" smtClean="0">
                <a:solidFill>
                  <a:srgbClr val="0070C0"/>
                </a:solidFill>
              </a:rPr>
              <a:t>findings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385977" y="1483743"/>
            <a:ext cx="9535065" cy="5141344"/>
          </a:xfrm>
        </p:spPr>
        <p:txBody>
          <a:bodyPr>
            <a:normAutofit/>
          </a:bodyPr>
          <a:lstStyle/>
          <a:p>
            <a:pPr algn="just"/>
            <a:endParaRPr lang="hu-HU" sz="3200" dirty="0" smtClean="0"/>
          </a:p>
          <a:p>
            <a:pPr algn="just"/>
            <a:r>
              <a:rPr lang="en-US" sz="3200" dirty="0" smtClean="0"/>
              <a:t>It </a:t>
            </a:r>
            <a:r>
              <a:rPr lang="en-US" sz="3200" dirty="0"/>
              <a:t>was revealed that the </a:t>
            </a:r>
            <a:r>
              <a:rPr lang="en-US" sz="3200" dirty="0">
                <a:solidFill>
                  <a:srgbClr val="FF0000"/>
                </a:solidFill>
              </a:rPr>
              <a:t>administrative capacity </a:t>
            </a:r>
            <a:r>
              <a:rPr lang="en-US" sz="3200" dirty="0"/>
              <a:t>degree is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hu-HU" sz="3200" dirty="0" smtClean="0">
                <a:solidFill>
                  <a:srgbClr val="FF0000"/>
                </a:solidFill>
              </a:rPr>
              <a:t>LOW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/>
              <a:t>in Sicily and high in </a:t>
            </a:r>
            <a:r>
              <a:rPr lang="en-US" sz="3200" dirty="0" smtClean="0"/>
              <a:t>Basilicata. </a:t>
            </a:r>
            <a:endParaRPr lang="hu-HU" sz="3200" dirty="0" smtClean="0"/>
          </a:p>
          <a:p>
            <a:pPr algn="just"/>
            <a:endParaRPr lang="hu-HU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Meaning the </a:t>
            </a:r>
            <a:r>
              <a:rPr lang="en-US" sz="3200" dirty="0">
                <a:solidFill>
                  <a:srgbClr val="FF0000"/>
                </a:solidFill>
              </a:rPr>
              <a:t>administrative capacity components </a:t>
            </a:r>
            <a:r>
              <a:rPr lang="en-US" sz="3200" dirty="0"/>
              <a:t>were </a:t>
            </a:r>
            <a:r>
              <a:rPr lang="hu-HU" sz="3200" dirty="0" smtClean="0">
                <a:solidFill>
                  <a:srgbClr val="FF0000"/>
                </a:solidFill>
              </a:rPr>
              <a:t>FULLY PRESENT </a:t>
            </a:r>
            <a:r>
              <a:rPr lang="en-US" sz="3200" dirty="0" smtClean="0"/>
              <a:t>in </a:t>
            </a:r>
            <a:r>
              <a:rPr lang="en-US" sz="3200" dirty="0"/>
              <a:t>Basilicata, whereas in Sicily many were lacking.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6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39240" y="1506319"/>
            <a:ext cx="91592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Caecilia-Roman"/>
              </a:rPr>
              <a:t>within each member country</a:t>
            </a:r>
            <a:r>
              <a:rPr lang="hu-HU" sz="2800" b="0" i="0" u="none" strike="noStrike" baseline="0" dirty="0" smtClean="0">
                <a:latin typeface="Caecilia-Roman"/>
              </a:rPr>
              <a:t>:</a:t>
            </a:r>
          </a:p>
          <a:p>
            <a:r>
              <a:rPr lang="en-US" sz="2800" b="0" i="0" u="none" strike="noStrike" baseline="0" dirty="0" smtClean="0">
                <a:latin typeface="Caecilia-Roman"/>
              </a:rPr>
              <a:t> </a:t>
            </a:r>
            <a:r>
              <a:rPr lang="hu-HU" sz="2800" b="0" i="0" u="none" strike="noStrike" baseline="0" dirty="0" smtClean="0">
                <a:latin typeface="Caecilia-Roman"/>
              </a:rPr>
              <a:t> </a:t>
            </a:r>
          </a:p>
          <a:p>
            <a:r>
              <a:rPr lang="en-US" sz="2800" b="1" i="0" u="none" strike="noStrike" baseline="0" dirty="0" smtClean="0">
                <a:latin typeface="Caecilia-Roman"/>
              </a:rPr>
              <a:t>The higher level</a:t>
            </a:r>
            <a:r>
              <a:rPr lang="hu-HU" sz="2800" b="1" i="0" u="none" strike="noStrike" dirty="0" smtClean="0">
                <a:latin typeface="Caecilia-Roman"/>
              </a:rPr>
              <a:t> </a:t>
            </a:r>
            <a:r>
              <a:rPr lang="en-US" sz="2800" b="0" i="0" u="none" strike="noStrike" baseline="0" dirty="0" smtClean="0">
                <a:latin typeface="Caecilia-Roman"/>
              </a:rPr>
              <a:t>(Territorial level 2 [TL2]) consists of 362 larger regions while </a:t>
            </a:r>
            <a:endParaRPr lang="hu-HU" sz="2800" b="0" i="0" u="none" strike="noStrike" baseline="0" dirty="0" smtClean="0">
              <a:latin typeface="Caecilia-Roman"/>
            </a:endParaRPr>
          </a:p>
          <a:p>
            <a:r>
              <a:rPr lang="hu-HU" sz="2800" b="1" dirty="0" smtClean="0">
                <a:latin typeface="Caecilia-Roman"/>
              </a:rPr>
              <a:t>T</a:t>
            </a:r>
            <a:r>
              <a:rPr lang="en-US" sz="2800" b="1" i="0" u="none" strike="noStrike" baseline="0" dirty="0" smtClean="0">
                <a:latin typeface="Caecilia-Roman"/>
              </a:rPr>
              <a:t>he lower level </a:t>
            </a:r>
            <a:r>
              <a:rPr lang="en-US" sz="2800" b="0" i="0" u="none" strike="noStrike" baseline="0" dirty="0" smtClean="0">
                <a:latin typeface="Caecilia-Roman"/>
              </a:rPr>
              <a:t>(Territorial</a:t>
            </a:r>
          </a:p>
          <a:p>
            <a:r>
              <a:rPr lang="en-US" sz="2800" b="0" i="0" u="none" strike="noStrike" baseline="0" dirty="0" smtClean="0">
                <a:latin typeface="Caecilia-Roman"/>
              </a:rPr>
              <a:t>level 3 [TL3]) is composed of 1 794 smaller regions. </a:t>
            </a:r>
            <a:endParaRPr lang="hu-HU" sz="2800" b="0" i="0" u="none" strike="noStrike" baseline="0" dirty="0" smtClean="0">
              <a:latin typeface="Caecilia-Roman"/>
            </a:endParaRPr>
          </a:p>
          <a:p>
            <a:r>
              <a:rPr lang="en-US" sz="2800" b="0" i="0" u="none" strike="noStrike" baseline="0" dirty="0" smtClean="0">
                <a:latin typeface="Caecilia-Roman"/>
              </a:rPr>
              <a:t>All the territorial units are defined</a:t>
            </a:r>
          </a:p>
          <a:p>
            <a:r>
              <a:rPr lang="en-US" sz="2800" b="0" i="0" u="none" strike="noStrike" baseline="0" dirty="0" smtClean="0">
                <a:latin typeface="Caecilia-Roman"/>
              </a:rPr>
              <a:t>within national borders and in most of the cases correspond to administrative regions.</a:t>
            </a:r>
          </a:p>
          <a:p>
            <a:r>
              <a:rPr lang="en-US" sz="2800" b="0" i="0" u="none" strike="noStrike" baseline="0" dirty="0" smtClean="0">
                <a:latin typeface="Caecilia-Roman"/>
              </a:rPr>
              <a:t>Regions at the lower level (TL3) are contained within the higher level (TL2).</a:t>
            </a:r>
            <a:endParaRPr lang="hu-HU" sz="2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996440" y="182880"/>
            <a:ext cx="7711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 </a:t>
            </a:r>
            <a:r>
              <a:rPr lang="en-US" sz="4000" b="1" i="0" u="none" strike="noStrike" baseline="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OECD has classified two levels of</a:t>
            </a:r>
            <a:r>
              <a:rPr lang="hu-HU" sz="4000" b="1" i="0" u="none" strike="noStrike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 </a:t>
            </a:r>
            <a:r>
              <a:rPr lang="en-US" sz="4000" b="1" i="0" u="none" strike="noStrike" baseline="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geographic units </a:t>
            </a:r>
            <a:endParaRPr lang="hu-HU" sz="4000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1595"/>
            <a:ext cx="5486400" cy="6734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3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istoriasiglo20.org/europe/images/tratado_ro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64" y="1351374"/>
            <a:ext cx="7088862" cy="452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956141" y="5824602"/>
            <a:ext cx="6563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/>
              <a:t>Signing</a:t>
            </a:r>
            <a:r>
              <a:rPr lang="hu-HU" sz="2800" dirty="0" smtClean="0"/>
              <a:t> </a:t>
            </a:r>
            <a:r>
              <a:rPr lang="hu-HU" sz="2800" dirty="0" err="1" smtClean="0"/>
              <a:t>Treaties</a:t>
            </a:r>
            <a:r>
              <a:rPr lang="hu-HU" sz="2800" dirty="0" smtClean="0"/>
              <a:t> of </a:t>
            </a:r>
            <a:r>
              <a:rPr lang="hu-HU" sz="2800" dirty="0" err="1" smtClean="0"/>
              <a:t>Rome</a:t>
            </a:r>
            <a:r>
              <a:rPr lang="hu-HU" sz="2800" dirty="0" smtClean="0"/>
              <a:t>, 1957, 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167003" y="828154"/>
            <a:ext cx="7778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/>
              <a:t>Root</a:t>
            </a:r>
            <a:r>
              <a:rPr lang="hu-HU" sz="2800" dirty="0" smtClean="0"/>
              <a:t> of  CAP and </a:t>
            </a:r>
            <a:r>
              <a:rPr lang="hu-HU" sz="2800" dirty="0" err="1" smtClean="0"/>
              <a:t>Rural</a:t>
            </a:r>
            <a:r>
              <a:rPr lang="hu-HU" sz="2800" dirty="0" smtClean="0"/>
              <a:t> </a:t>
            </a:r>
            <a:r>
              <a:rPr lang="hu-HU" sz="2800" dirty="0" err="1"/>
              <a:t>D</a:t>
            </a:r>
            <a:r>
              <a:rPr lang="hu-HU" sz="2800" dirty="0" err="1" smtClean="0"/>
              <a:t>evelopment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Europe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1704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98740" y="3382026"/>
            <a:ext cx="9348592" cy="1142545"/>
          </a:xfrm>
        </p:spPr>
        <p:txBody>
          <a:bodyPr>
            <a:normAutofit fontScale="90000"/>
          </a:bodyPr>
          <a:lstStyle/>
          <a:p>
            <a:r>
              <a:rPr lang="hu-HU" sz="280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hu-HU" sz="2800" dirty="0">
                <a:solidFill>
                  <a:srgbClr val="000000"/>
                </a:solidFill>
                <a:latin typeface="Century Gothic"/>
              </a:rPr>
            </a:br>
            <a:r>
              <a:rPr lang="hu-HU" sz="2800" dirty="0">
                <a:latin typeface="Century Gothic"/>
              </a:rPr>
              <a:t/>
            </a:r>
            <a:br>
              <a:rPr lang="hu-HU" sz="2800" dirty="0">
                <a:latin typeface="Century Gothic"/>
              </a:rPr>
            </a:br>
            <a:r>
              <a:rPr lang="hu-HU" sz="2400" dirty="0">
                <a:latin typeface="Century Gothic"/>
              </a:rPr>
              <a:t>1958 </a:t>
            </a:r>
            <a:r>
              <a:rPr lang="hu-HU" sz="2400" dirty="0" err="1">
                <a:latin typeface="Century Gothic"/>
              </a:rPr>
              <a:t>Stresa</a:t>
            </a:r>
            <a:r>
              <a:rPr lang="hu-HU" sz="2400" dirty="0">
                <a:latin typeface="Century Gothic"/>
              </a:rPr>
              <a:t> </a:t>
            </a:r>
            <a:r>
              <a:rPr lang="hu-HU" sz="2400" dirty="0" err="1">
                <a:latin typeface="Century Gothic"/>
              </a:rPr>
              <a:t>conference</a:t>
            </a:r>
            <a:r>
              <a:rPr lang="hu-HU" sz="2400" dirty="0">
                <a:latin typeface="Century Gothic"/>
              </a:rPr>
              <a:t> </a:t>
            </a:r>
            <a:r>
              <a:rPr lang="hu-HU" sz="2400" dirty="0" smtClean="0">
                <a:latin typeface="Century Gothic"/>
              </a:rPr>
              <a:t/>
            </a:r>
            <a:br>
              <a:rPr lang="hu-HU" sz="2400" dirty="0" smtClean="0">
                <a:latin typeface="Century Gothic"/>
              </a:rPr>
            </a:br>
            <a:r>
              <a:rPr lang="hu-HU" sz="2400" dirty="0">
                <a:latin typeface="Century Gothic"/>
              </a:rPr>
              <a:t/>
            </a:r>
            <a:br>
              <a:rPr lang="hu-HU" sz="2400" dirty="0">
                <a:latin typeface="Century Gothic"/>
              </a:rPr>
            </a:br>
            <a:r>
              <a:rPr lang="en-US" sz="2400" dirty="0">
                <a:latin typeface="Arial"/>
              </a:rPr>
              <a:t>•</a:t>
            </a:r>
            <a:r>
              <a:rPr lang="en-US" sz="2400" dirty="0">
                <a:latin typeface="Century Gothic"/>
              </a:rPr>
              <a:t>Agreed the principles for the common agricultural policy 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11266" y="708526"/>
            <a:ext cx="9144000" cy="1655762"/>
          </a:xfrm>
        </p:spPr>
        <p:txBody>
          <a:bodyPr/>
          <a:lstStyle/>
          <a:p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Agricultural</a:t>
            </a:r>
            <a:r>
              <a:rPr lang="hu-HU" dirty="0" smtClean="0"/>
              <a:t> Policy  (CAP)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7420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4816" y="0"/>
            <a:ext cx="9551098" cy="1219200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hu-HU" altLang="hu-HU" sz="4400" b="1" dirty="0">
                <a:solidFill>
                  <a:srgbClr val="0070C0"/>
                </a:solidFill>
              </a:rPr>
              <a:t>1. Brief </a:t>
            </a:r>
            <a:r>
              <a:rPr lang="hu-HU" altLang="hu-HU" sz="4400" b="1" dirty="0" err="1">
                <a:solidFill>
                  <a:srgbClr val="0070C0"/>
                </a:solidFill>
              </a:rPr>
              <a:t>History</a:t>
            </a:r>
            <a:r>
              <a:rPr lang="hu-HU" altLang="hu-HU" sz="4400" b="1" dirty="0">
                <a:solidFill>
                  <a:srgbClr val="0070C0"/>
                </a:solidFill>
              </a:rPr>
              <a:t> of  </a:t>
            </a:r>
            <a:r>
              <a:rPr lang="hu-HU" altLang="hu-HU" sz="4400" b="1" dirty="0" err="1">
                <a:solidFill>
                  <a:srgbClr val="0070C0"/>
                </a:solidFill>
              </a:rPr>
              <a:t>Rural</a:t>
            </a:r>
            <a:r>
              <a:rPr lang="hu-HU" altLang="hu-HU" sz="4400" b="1" dirty="0">
                <a:solidFill>
                  <a:srgbClr val="0070C0"/>
                </a:solidFill>
              </a:rPr>
              <a:t> </a:t>
            </a:r>
            <a:r>
              <a:rPr lang="hu-HU" altLang="hu-HU" sz="4400" b="1" dirty="0" err="1">
                <a:solidFill>
                  <a:srgbClr val="0070C0"/>
                </a:solidFill>
              </a:rPr>
              <a:t>Development</a:t>
            </a:r>
            <a:r>
              <a:rPr lang="hu-HU" altLang="hu-HU" sz="4400" b="1" dirty="0">
                <a:solidFill>
                  <a:srgbClr val="0070C0"/>
                </a:solidFill>
              </a:rPr>
              <a:t> </a:t>
            </a:r>
            <a:r>
              <a:rPr lang="hu-HU" altLang="hu-HU" sz="4400" b="1" dirty="0" smtClean="0">
                <a:solidFill>
                  <a:srgbClr val="0070C0"/>
                </a:solidFill>
              </a:rPr>
              <a:t>Policy</a:t>
            </a:r>
            <a:endParaRPr lang="hu-HU" altLang="hu-HU" sz="2800" dirty="0">
              <a:solidFill>
                <a:srgbClr val="0070C0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5902" y="1227550"/>
            <a:ext cx="8947758" cy="5010412"/>
          </a:xfrm>
        </p:spPr>
        <p:txBody>
          <a:bodyPr>
            <a:normAutofit/>
          </a:bodyPr>
          <a:lstStyle/>
          <a:p>
            <a:pPr algn="l"/>
            <a:endParaRPr lang="hu-HU" altLang="hu-HU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/>
              </a:rPr>
              <a:t>On </a:t>
            </a:r>
            <a:r>
              <a:rPr lang="en-US" b="1" dirty="0">
                <a:latin typeface="Arial"/>
              </a:rPr>
              <a:t>25th March 1957</a:t>
            </a:r>
            <a:r>
              <a:rPr lang="en-US" dirty="0">
                <a:latin typeface="Arial"/>
              </a:rPr>
              <a:t>, two treaties were signed in Rome that gave birth to the European Economic Community (EEC) and to </a:t>
            </a:r>
            <a:r>
              <a:rPr lang="en-US" dirty="0">
                <a:latin typeface="Arial"/>
                <a:hlinkClick r:id="rId2"/>
              </a:rPr>
              <a:t>European Atomic Energy Community (</a:t>
            </a:r>
            <a:r>
              <a:rPr lang="en-US" dirty="0" err="1">
                <a:latin typeface="Arial"/>
                <a:hlinkClick r:id="rId2"/>
              </a:rPr>
              <a:t>Euratom</a:t>
            </a:r>
            <a:r>
              <a:rPr lang="en-US" dirty="0">
                <a:latin typeface="Arial"/>
                <a:hlinkClick r:id="rId2"/>
              </a:rPr>
              <a:t>)</a:t>
            </a:r>
            <a:r>
              <a:rPr lang="en-US" dirty="0">
                <a:latin typeface="Arial"/>
              </a:rPr>
              <a:t>: 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the Treaties of 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Rome. </a:t>
            </a:r>
            <a:endParaRPr lang="hu-HU" altLang="hu-HU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altLang="hu-HU" sz="2800" dirty="0" smtClean="0"/>
              <a:t>RD </a:t>
            </a:r>
            <a:r>
              <a:rPr lang="hu-HU" altLang="hu-HU" sz="2800" dirty="0"/>
              <a:t>Policy </a:t>
            </a:r>
            <a:r>
              <a:rPr lang="hu-HU" altLang="hu-HU" sz="2800" dirty="0" err="1"/>
              <a:t>came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into</a:t>
            </a:r>
            <a:r>
              <a:rPr lang="hu-HU" altLang="hu-HU" sz="2800" dirty="0"/>
              <a:t> </a:t>
            </a:r>
            <a:r>
              <a:rPr lang="hu-HU" altLang="hu-HU" sz="2800" dirty="0" err="1"/>
              <a:t>picture</a:t>
            </a:r>
            <a:r>
              <a:rPr lang="hu-HU" altLang="hu-HU" sz="2800" dirty="0"/>
              <a:t>  </a:t>
            </a:r>
            <a:r>
              <a:rPr lang="hu-HU" altLang="hu-HU" sz="2800" dirty="0" err="1"/>
              <a:t>years</a:t>
            </a:r>
            <a:r>
              <a:rPr lang="hu-HU" altLang="hu-HU" sz="2800" dirty="0"/>
              <a:t> </a:t>
            </a:r>
            <a:r>
              <a:rPr lang="hu-HU" altLang="hu-HU" sz="2800" dirty="0" err="1"/>
              <a:t>after</a:t>
            </a:r>
            <a:r>
              <a:rPr lang="hu-HU" altLang="hu-HU" sz="2800" dirty="0"/>
              <a:t> CAP </a:t>
            </a:r>
            <a:r>
              <a:rPr lang="hu-HU" altLang="hu-HU" sz="2800" dirty="0" err="1"/>
              <a:t>was</a:t>
            </a:r>
            <a:r>
              <a:rPr lang="hu-HU" altLang="hu-HU" sz="2800" dirty="0"/>
              <a:t> </a:t>
            </a:r>
            <a:r>
              <a:rPr lang="hu-HU" altLang="hu-HU" sz="2800" dirty="0" err="1" smtClean="0"/>
              <a:t>launched</a:t>
            </a:r>
            <a:r>
              <a:rPr lang="hu-HU" altLang="hu-HU" sz="2800" dirty="0" smtClean="0"/>
              <a:t> (1962) No </a:t>
            </a:r>
            <a:r>
              <a:rPr lang="hu-HU" altLang="hu-HU" sz="2800" dirty="0" err="1"/>
              <a:t>clear</a:t>
            </a:r>
            <a:r>
              <a:rPr lang="hu-HU" altLang="hu-HU" sz="2800" dirty="0"/>
              <a:t> </a:t>
            </a:r>
            <a:r>
              <a:rPr lang="hu-HU" altLang="hu-HU" sz="2800" dirty="0" err="1"/>
              <a:t>direction</a:t>
            </a:r>
            <a:r>
              <a:rPr lang="hu-HU" altLang="hu-HU" sz="2800" dirty="0"/>
              <a:t>  - Implicit </a:t>
            </a:r>
            <a:r>
              <a:rPr lang="hu-HU" altLang="hu-HU" sz="2800" dirty="0" err="1"/>
              <a:t>debate</a:t>
            </a:r>
            <a:r>
              <a:rPr lang="hu-HU" altLang="hu-HU" sz="2800" dirty="0"/>
              <a:t> </a:t>
            </a:r>
            <a:r>
              <a:rPr lang="hu-HU" altLang="hu-HU" sz="2800" dirty="0" err="1"/>
              <a:t>for</a:t>
            </a:r>
            <a:r>
              <a:rPr lang="hu-HU" altLang="hu-HU" sz="2800" dirty="0"/>
              <a:t> 20 </a:t>
            </a:r>
            <a:r>
              <a:rPr lang="hu-HU" altLang="hu-HU" sz="2800" dirty="0" err="1"/>
              <a:t>years</a:t>
            </a:r>
            <a:endParaRPr lang="hu-HU" altLang="hu-HU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altLang="hu-HU" sz="2800" dirty="0" err="1"/>
              <a:t>First</a:t>
            </a:r>
            <a:r>
              <a:rPr lang="hu-HU" altLang="hu-HU" sz="2800" dirty="0"/>
              <a:t> </a:t>
            </a:r>
            <a:r>
              <a:rPr lang="hu-HU" altLang="hu-HU" sz="2800" dirty="0" err="1"/>
              <a:t>statement</a:t>
            </a:r>
            <a:r>
              <a:rPr lang="hu-HU" altLang="hu-HU" sz="2800" dirty="0"/>
              <a:t>: EC </a:t>
            </a:r>
            <a:r>
              <a:rPr lang="hu-HU" altLang="hu-HU" sz="2800" dirty="0" err="1"/>
              <a:t>in</a:t>
            </a:r>
            <a:r>
              <a:rPr lang="hu-HU" altLang="hu-HU" sz="2800" dirty="0"/>
              <a:t> 1988 (</a:t>
            </a:r>
            <a:r>
              <a:rPr lang="hu-HU" altLang="hu-HU" sz="2800" dirty="0" smtClean="0"/>
              <a:t>COM) </a:t>
            </a:r>
            <a:r>
              <a:rPr lang="hu-HU" altLang="hu-HU" sz="2800" dirty="0"/>
              <a:t>501: </a:t>
            </a:r>
            <a:r>
              <a:rPr lang="hu-HU" altLang="hu-HU" sz="2800" dirty="0" err="1"/>
              <a:t>rural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areas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in</a:t>
            </a:r>
            <a:r>
              <a:rPr lang="hu-HU" altLang="hu-HU" sz="2800" dirty="0"/>
              <a:t> Europe </a:t>
            </a:r>
            <a:r>
              <a:rPr lang="hu-HU" altLang="hu-HU" sz="2800" dirty="0" err="1"/>
              <a:t>are</a:t>
            </a:r>
            <a:r>
              <a:rPr lang="hu-HU" altLang="hu-HU" sz="2800" dirty="0"/>
              <a:t> </a:t>
            </a:r>
            <a:r>
              <a:rPr lang="hu-HU" altLang="hu-HU" sz="2800" dirty="0" err="1"/>
              <a:t>rather</a:t>
            </a:r>
            <a:r>
              <a:rPr lang="hu-HU" altLang="hu-HU" sz="2800" dirty="0"/>
              <a:t> </a:t>
            </a:r>
            <a:r>
              <a:rPr lang="hu-HU" altLang="hu-HU" sz="2800" dirty="0" err="1" smtClean="0"/>
              <a:t>different</a:t>
            </a:r>
            <a:r>
              <a:rPr lang="hu-HU" altLang="hu-HU" sz="2800" dirty="0" smtClean="0"/>
              <a:t> (</a:t>
            </a:r>
            <a:r>
              <a:rPr lang="hu-HU" altLang="hu-HU" sz="2800" dirty="0" err="1" smtClean="0"/>
              <a:t>Maastrict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treaty</a:t>
            </a:r>
            <a:r>
              <a:rPr lang="hu-HU" altLang="hu-HU" sz="2800" dirty="0"/>
              <a:t>:</a:t>
            </a:r>
            <a:r>
              <a:rPr lang="hu-HU" altLang="hu-HU" sz="2800" dirty="0" smtClean="0"/>
              <a:t> EU, 1992) </a:t>
            </a:r>
            <a:endParaRPr lang="hu-HU" altLang="hu-HU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altLang="hu-HU" sz="2800" dirty="0" err="1"/>
              <a:t>Buckwell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Report</a:t>
            </a:r>
            <a:r>
              <a:rPr lang="hu-HU" altLang="hu-HU" sz="2800" dirty="0"/>
              <a:t> (1996): </a:t>
            </a:r>
            <a:r>
              <a:rPr lang="en-US" altLang="hu-HU" sz="2800" dirty="0"/>
              <a:t>Common Agriculture and Rural Policy for Europe (CARPE)</a:t>
            </a:r>
            <a:r>
              <a:rPr lang="hu-HU" altLang="hu-HU" sz="2800" dirty="0"/>
              <a:t>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hu-HU" altLang="hu-HU" sz="2800" dirty="0"/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19985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098280" cy="868680"/>
          </a:xfrm>
        </p:spPr>
        <p:txBody>
          <a:bodyPr>
            <a:normAutofit/>
          </a:bodyPr>
          <a:lstStyle/>
          <a:p>
            <a:r>
              <a:rPr lang="hu-HU" sz="4000" b="1" dirty="0" err="1" smtClean="0">
                <a:solidFill>
                  <a:srgbClr val="0070C0"/>
                </a:solidFill>
              </a:rPr>
              <a:t>Definion</a:t>
            </a:r>
            <a:r>
              <a:rPr lang="hu-HU" sz="4000" b="1" dirty="0" smtClean="0">
                <a:solidFill>
                  <a:srgbClr val="0070C0"/>
                </a:solidFill>
              </a:rPr>
              <a:t> of </a:t>
            </a:r>
            <a:r>
              <a:rPr lang="hu-HU" sz="4000" b="1" dirty="0" err="1" smtClean="0">
                <a:solidFill>
                  <a:srgbClr val="0070C0"/>
                </a:solidFill>
              </a:rPr>
              <a:t>rural</a:t>
            </a:r>
            <a:r>
              <a:rPr lang="hu-HU" sz="4000" b="1" dirty="0" smtClean="0">
                <a:solidFill>
                  <a:srgbClr val="0070C0"/>
                </a:solidFill>
              </a:rPr>
              <a:t>  </a:t>
            </a:r>
            <a:r>
              <a:rPr lang="hu-HU" sz="4000" b="1" dirty="0" err="1" smtClean="0">
                <a:solidFill>
                  <a:srgbClr val="0070C0"/>
                </a:solidFill>
              </a:rPr>
              <a:t>areas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5346817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4000" b="1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Spatial</a:t>
            </a:r>
            <a:r>
              <a:rPr lang="hu-HU" sz="4000" b="1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4000" b="1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concepts</a:t>
            </a:r>
            <a:r>
              <a:rPr lang="hu-HU" sz="4000" b="1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4000" b="1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used</a:t>
            </a:r>
            <a:r>
              <a:rPr lang="hu-HU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4000" b="1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by</a:t>
            </a:r>
            <a:r>
              <a:rPr lang="hu-HU" sz="4000" b="1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4000" b="1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sz="4000" b="1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European </a:t>
            </a:r>
            <a:r>
              <a:rPr lang="hu-HU" sz="4000" b="1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Commission</a:t>
            </a:r>
            <a:endParaRPr lang="hu-HU" sz="4000" b="1" dirty="0" smtClean="0">
              <a:effectLst/>
              <a:latin typeface="PFSquareSansPro-Regular"/>
              <a:ea typeface="Calibri" panose="020F0502020204030204" pitchFamily="34" charset="0"/>
              <a:cs typeface="PFSquareSansPro-Regular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Four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urban-rural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spatial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concepts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were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used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: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1 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R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ural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areas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as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defined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by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OECD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methodology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;</a:t>
            </a:r>
            <a:endParaRPr lang="hu-HU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2 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T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hinly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populated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area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(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O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riginal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D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egree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of 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U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rbanisation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);</a:t>
            </a:r>
            <a:endParaRPr lang="hu-HU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3 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D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ensely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populated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area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(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O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riginal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D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egree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of </a:t>
            </a:r>
            <a:r>
              <a:rPr lang="hu-HU" sz="3400" dirty="0" err="1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U</a:t>
            </a:r>
            <a:r>
              <a:rPr lang="hu-HU" sz="3400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rbanisation</a:t>
            </a: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);</a:t>
            </a:r>
            <a:endParaRPr lang="hu-HU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sz="3400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4 Urban Audit city.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Both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OECD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method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and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>
                <a:latin typeface="PFSquareSansPro-Regular"/>
                <a:ea typeface="Calibri" panose="020F0502020204030204" pitchFamily="34" charset="0"/>
                <a:cs typeface="PFSquareSansPro-Regular"/>
              </a:rPr>
              <a:t>O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riginal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>
                <a:latin typeface="PFSquareSansPro-Regular"/>
                <a:ea typeface="Calibri" panose="020F0502020204030204" pitchFamily="34" charset="0"/>
                <a:cs typeface="PFSquareSansPro-Regular"/>
              </a:rPr>
              <a:t>D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egree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of </a:t>
            </a:r>
            <a:r>
              <a:rPr lang="hu-HU" sz="3400" dirty="0" err="1">
                <a:latin typeface="PFSquareSansPro-Regular"/>
                <a:ea typeface="Calibri" panose="020F0502020204030204" pitchFamily="34" charset="0"/>
                <a:cs typeface="PFSquareSansPro-Regular"/>
              </a:rPr>
              <a:t>U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rbanisation</a:t>
            </a:r>
            <a:endParaRPr lang="hu-HU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led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to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several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large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cities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(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although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not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always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same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ones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)</a:t>
            </a:r>
            <a:endParaRPr lang="hu-HU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being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classified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as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thinly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populated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or</a:t>
            </a:r>
            <a:r>
              <a:rPr lang="hu-HU" sz="3400" dirty="0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3400" dirty="0" err="1" smtClean="0"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rural</a:t>
            </a:r>
            <a:endParaRPr lang="hu-HU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94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73688" y="839244"/>
            <a:ext cx="9047967" cy="395822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Two core functional </a:t>
            </a:r>
            <a:r>
              <a:rPr lang="en-US" sz="3600" b="1" dirty="0" smtClean="0"/>
              <a:t>treaties</a:t>
            </a:r>
            <a:r>
              <a:rPr lang="hu-HU" sz="3600" b="1" dirty="0" smtClean="0"/>
              <a:t>: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smtClean="0"/>
              <a:t>1. </a:t>
            </a:r>
            <a:r>
              <a:rPr lang="en-US" sz="3600" dirty="0" smtClean="0"/>
              <a:t> </a:t>
            </a:r>
            <a:r>
              <a:rPr lang="en-US" sz="3600" dirty="0"/>
              <a:t>the </a:t>
            </a:r>
            <a:r>
              <a:rPr lang="en-US" sz="3600" dirty="0">
                <a:hlinkClick r:id="rId2" tooltip="Treaty on European Union"/>
              </a:rPr>
              <a:t>Treaty on European Union</a:t>
            </a:r>
            <a:r>
              <a:rPr lang="en-US" sz="3600" dirty="0"/>
              <a:t> (originally signed in </a:t>
            </a:r>
            <a:r>
              <a:rPr lang="en-US" sz="3600" dirty="0">
                <a:hlinkClick r:id="rId3" tooltip="Maastricht"/>
              </a:rPr>
              <a:t>Maastricht</a:t>
            </a:r>
            <a:r>
              <a:rPr lang="en-US" sz="3600" dirty="0"/>
              <a:t> in 1992) and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2. </a:t>
            </a:r>
            <a:r>
              <a:rPr lang="en-US" sz="3600" dirty="0" smtClean="0"/>
              <a:t>the </a:t>
            </a:r>
            <a:r>
              <a:rPr lang="en-US" sz="3600" dirty="0">
                <a:hlinkClick r:id="rId4" tooltip="Treaty on the Functioning of the European Union"/>
              </a:rPr>
              <a:t>Treaty on the Functioning of the European </a:t>
            </a:r>
            <a:r>
              <a:rPr lang="en-US" sz="3600" dirty="0" smtClean="0">
                <a:hlinkClick r:id="rId4" tooltip="Treaty on the Functioning of the European Union"/>
              </a:rPr>
              <a:t>Union</a:t>
            </a:r>
            <a:r>
              <a:rPr lang="hu-HU" sz="3600" dirty="0" smtClean="0"/>
              <a:t> (</a:t>
            </a:r>
            <a:r>
              <a:rPr lang="hu-HU" sz="3600" dirty="0" err="1" smtClean="0"/>
              <a:t>originally</a:t>
            </a:r>
            <a:r>
              <a:rPr lang="hu-HU" sz="3600" dirty="0" smtClean="0"/>
              <a:t>  </a:t>
            </a:r>
            <a:r>
              <a:rPr lang="hu-HU" sz="3600" dirty="0" err="1" smtClean="0"/>
              <a:t>signed</a:t>
            </a:r>
            <a:r>
              <a:rPr lang="hu-HU" sz="3600" dirty="0" smtClean="0"/>
              <a:t> </a:t>
            </a:r>
            <a:r>
              <a:rPr lang="hu-HU" sz="3600" dirty="0" err="1" smtClean="0"/>
              <a:t>in</a:t>
            </a:r>
            <a:r>
              <a:rPr lang="hu-HU" sz="3600" dirty="0" smtClean="0"/>
              <a:t> </a:t>
            </a:r>
            <a:r>
              <a:rPr lang="hu-HU" sz="3600" dirty="0" err="1" smtClean="0"/>
              <a:t>Rome</a:t>
            </a:r>
            <a:r>
              <a:rPr lang="hu-HU" sz="3600" dirty="0" smtClean="0"/>
              <a:t> 1957)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206448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E08E-A0BA-49C3-A729-268DF29BA11D}" type="slidenum">
              <a:rPr lang="en-US" altLang="hu-HU"/>
              <a:pPr/>
              <a:t>21</a:t>
            </a:fld>
            <a:endParaRPr lang="en-US" altLang="hu-HU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228600"/>
            <a:ext cx="8066086" cy="1111250"/>
          </a:xfrm>
        </p:spPr>
        <p:txBody>
          <a:bodyPr>
            <a:normAutofit fontScale="90000"/>
          </a:bodyPr>
          <a:lstStyle/>
          <a:p>
            <a:r>
              <a:rPr lang="hu-HU" altLang="hu-HU" b="1" dirty="0" smtClean="0">
                <a:solidFill>
                  <a:srgbClr val="0070C0"/>
                </a:solidFill>
              </a:rPr>
              <a:t>EU: </a:t>
            </a:r>
            <a:r>
              <a:rPr lang="hu-HU" altLang="hu-HU" b="1" dirty="0" err="1" smtClean="0">
                <a:solidFill>
                  <a:srgbClr val="0070C0"/>
                </a:solidFill>
              </a:rPr>
              <a:t>Rural</a:t>
            </a:r>
            <a:r>
              <a:rPr lang="hu-HU" altLang="hu-HU" b="1" dirty="0" smtClean="0">
                <a:solidFill>
                  <a:srgbClr val="0070C0"/>
                </a:solidFill>
              </a:rPr>
              <a:t> </a:t>
            </a:r>
            <a:r>
              <a:rPr lang="hu-HU" altLang="hu-HU" b="1" dirty="0" err="1" smtClean="0">
                <a:solidFill>
                  <a:srgbClr val="0070C0"/>
                </a:solidFill>
              </a:rPr>
              <a:t>Development</a:t>
            </a:r>
            <a:r>
              <a:rPr lang="hu-HU" altLang="hu-HU" b="1" dirty="0" smtClean="0">
                <a:solidFill>
                  <a:srgbClr val="0070C0"/>
                </a:solidFill>
              </a:rPr>
              <a:t>: </a:t>
            </a:r>
            <a:r>
              <a:rPr lang="es-ES_tradnl" altLang="hu-HU" b="1" dirty="0" smtClean="0">
                <a:solidFill>
                  <a:srgbClr val="0070C0"/>
                </a:solidFill>
              </a:rPr>
              <a:t>DIFFERENT PERIODS</a:t>
            </a:r>
            <a:r>
              <a:rPr lang="hu-HU" altLang="hu-HU" b="1" dirty="0" smtClean="0">
                <a:solidFill>
                  <a:srgbClr val="0070C0"/>
                </a:solidFill>
              </a:rPr>
              <a:t> -</a:t>
            </a:r>
            <a:r>
              <a:rPr lang="es-ES_tradnl" altLang="hu-HU" b="1" dirty="0" smtClean="0">
                <a:solidFill>
                  <a:srgbClr val="0070C0"/>
                </a:solidFill>
              </a:rPr>
              <a:t> DIFFERENT </a:t>
            </a:r>
            <a:r>
              <a:rPr lang="es-ES_tradnl" altLang="hu-HU" b="1" dirty="0">
                <a:solidFill>
                  <a:srgbClr val="0070C0"/>
                </a:solidFill>
              </a:rPr>
              <a:t>APPROACH</a:t>
            </a:r>
            <a:endParaRPr lang="es-ES" altLang="hu-HU" b="1" dirty="0">
              <a:solidFill>
                <a:srgbClr val="0070C0"/>
              </a:solidFill>
            </a:endParaRPr>
          </a:p>
        </p:txBody>
      </p:sp>
      <p:grpSp>
        <p:nvGrpSpPr>
          <p:cNvPr id="126979" name="Group 3"/>
          <p:cNvGrpSpPr>
            <a:grpSpLocks/>
          </p:cNvGrpSpPr>
          <p:nvPr/>
        </p:nvGrpSpPr>
        <p:grpSpPr bwMode="auto">
          <a:xfrm>
            <a:off x="1981200" y="1524000"/>
            <a:ext cx="8686800" cy="1143000"/>
            <a:chOff x="288" y="960"/>
            <a:chExt cx="5472" cy="720"/>
          </a:xfrm>
        </p:grpSpPr>
        <p:sp>
          <p:nvSpPr>
            <p:cNvPr id="126980" name="AutoShape 4"/>
            <p:cNvSpPr>
              <a:spLocks noChangeArrowheads="1"/>
            </p:cNvSpPr>
            <p:nvPr/>
          </p:nvSpPr>
          <p:spPr bwMode="auto">
            <a:xfrm>
              <a:off x="288" y="1056"/>
              <a:ext cx="3072" cy="480"/>
            </a:xfrm>
            <a:prstGeom prst="roundRect">
              <a:avLst>
                <a:gd name="adj" fmla="val 16667"/>
              </a:avLst>
            </a:prstGeom>
            <a:solidFill>
              <a:srgbClr val="99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altLang="hu-HU" sz="3200">
                  <a:solidFill>
                    <a:schemeClr val="hlink"/>
                  </a:solidFill>
                  <a:latin typeface="Times New Roman" panose="02020603050405020304" pitchFamily="18" charset="0"/>
                </a:rPr>
                <a:t>From the beginning to 1968:</a:t>
              </a:r>
              <a:endParaRPr lang="es-ES" altLang="hu-HU" sz="3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981" name="AutoShape 5"/>
            <p:cNvSpPr>
              <a:spLocks noChangeArrowheads="1"/>
            </p:cNvSpPr>
            <p:nvPr/>
          </p:nvSpPr>
          <p:spPr bwMode="auto">
            <a:xfrm>
              <a:off x="3504" y="960"/>
              <a:ext cx="2256" cy="720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es-ES_tradnl" altLang="hu-HU" sz="3200" b="1">
                  <a:solidFill>
                    <a:schemeClr val="hlink"/>
                  </a:solidFill>
                </a:rPr>
                <a:t>ABSENCE OF </a:t>
              </a:r>
            </a:p>
            <a:p>
              <a:pPr algn="ctr"/>
              <a:r>
                <a:rPr kumimoji="1" lang="es-ES_tradnl" altLang="hu-HU" sz="3200" b="1">
                  <a:solidFill>
                    <a:schemeClr val="hlink"/>
                  </a:solidFill>
                </a:rPr>
                <a:t>RURAL DEBATE</a:t>
              </a:r>
              <a:endParaRPr kumimoji="1" lang="es-ES" altLang="hu-HU" sz="32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26982" name="Group 6"/>
          <p:cNvGrpSpPr>
            <a:grpSpLocks/>
          </p:cNvGrpSpPr>
          <p:nvPr/>
        </p:nvGrpSpPr>
        <p:grpSpPr bwMode="auto">
          <a:xfrm>
            <a:off x="1981200" y="2743200"/>
            <a:ext cx="8686800" cy="1143000"/>
            <a:chOff x="288" y="1728"/>
            <a:chExt cx="5472" cy="720"/>
          </a:xfrm>
        </p:grpSpPr>
        <p:sp>
          <p:nvSpPr>
            <p:cNvPr id="126983" name="AutoShape 7"/>
            <p:cNvSpPr>
              <a:spLocks noChangeArrowheads="1"/>
            </p:cNvSpPr>
            <p:nvPr/>
          </p:nvSpPr>
          <p:spPr bwMode="auto">
            <a:xfrm>
              <a:off x="288" y="1824"/>
              <a:ext cx="3072" cy="480"/>
            </a:xfrm>
            <a:prstGeom prst="roundRect">
              <a:avLst>
                <a:gd name="adj" fmla="val 16667"/>
              </a:avLst>
            </a:prstGeom>
            <a:solidFill>
              <a:srgbClr val="6666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altLang="hu-HU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From 1968 to 1988:</a:t>
              </a:r>
              <a:endParaRPr lang="es-ES" altLang="hu-HU" sz="32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984" name="AutoShape 8"/>
            <p:cNvSpPr>
              <a:spLocks noChangeArrowheads="1"/>
            </p:cNvSpPr>
            <p:nvPr/>
          </p:nvSpPr>
          <p:spPr bwMode="auto">
            <a:xfrm>
              <a:off x="3504" y="1728"/>
              <a:ext cx="2256" cy="720"/>
            </a:xfrm>
            <a:prstGeom prst="octagon">
              <a:avLst>
                <a:gd name="adj" fmla="val 29287"/>
              </a:avLst>
            </a:prstGeom>
            <a:solidFill>
              <a:srgbClr val="6666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es-ES_tradnl" altLang="hu-HU" sz="3200" b="1">
                  <a:solidFill>
                    <a:srgbClr val="4D4D4D"/>
                  </a:solidFill>
                </a:rPr>
                <a:t>DEBATE </a:t>
              </a:r>
            </a:p>
            <a:p>
              <a:pPr algn="ctr"/>
              <a:r>
                <a:rPr kumimoji="1" lang="es-ES_tradnl" altLang="hu-HU" sz="3200" b="1">
                  <a:solidFill>
                    <a:srgbClr val="4D4D4D"/>
                  </a:solidFill>
                </a:rPr>
                <a:t>IMPLICIT </a:t>
              </a:r>
              <a:endParaRPr kumimoji="1" lang="es-ES" altLang="hu-HU" sz="3200" b="1">
                <a:solidFill>
                  <a:srgbClr val="4D4D4D"/>
                </a:solidFill>
              </a:endParaRPr>
            </a:p>
          </p:txBody>
        </p:sp>
      </p:grpSp>
      <p:grpSp>
        <p:nvGrpSpPr>
          <p:cNvPr id="126985" name="Group 9"/>
          <p:cNvGrpSpPr>
            <a:grpSpLocks/>
          </p:cNvGrpSpPr>
          <p:nvPr/>
        </p:nvGrpSpPr>
        <p:grpSpPr bwMode="auto">
          <a:xfrm>
            <a:off x="1981200" y="3962400"/>
            <a:ext cx="8686800" cy="1143000"/>
            <a:chOff x="288" y="2496"/>
            <a:chExt cx="5472" cy="720"/>
          </a:xfrm>
        </p:grpSpPr>
        <p:sp>
          <p:nvSpPr>
            <p:cNvPr id="126986" name="AutoShape 10"/>
            <p:cNvSpPr>
              <a:spLocks noChangeArrowheads="1"/>
            </p:cNvSpPr>
            <p:nvPr/>
          </p:nvSpPr>
          <p:spPr bwMode="auto">
            <a:xfrm>
              <a:off x="288" y="2592"/>
              <a:ext cx="3072" cy="480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altLang="hu-HU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From 1988 to 1999:</a:t>
              </a:r>
              <a:endParaRPr lang="es-ES" altLang="hu-HU" sz="32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987" name="AutoShape 11"/>
            <p:cNvSpPr>
              <a:spLocks noChangeArrowheads="1"/>
            </p:cNvSpPr>
            <p:nvPr/>
          </p:nvSpPr>
          <p:spPr bwMode="auto">
            <a:xfrm>
              <a:off x="3504" y="2496"/>
              <a:ext cx="2256" cy="720"/>
            </a:xfrm>
            <a:prstGeom prst="octagon">
              <a:avLst>
                <a:gd name="adj" fmla="val 29287"/>
              </a:avLst>
            </a:prstGeom>
            <a:solidFill>
              <a:srgbClr val="00CC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es-ES_tradnl" altLang="hu-HU" sz="3200" b="1">
                  <a:solidFill>
                    <a:srgbClr val="4D4D4D"/>
                  </a:solidFill>
                </a:rPr>
                <a:t>EXPLICIT RURAL</a:t>
              </a:r>
            </a:p>
            <a:p>
              <a:pPr algn="ctr"/>
              <a:r>
                <a:rPr kumimoji="1" lang="es-ES_tradnl" altLang="hu-HU" sz="3200" b="1">
                  <a:solidFill>
                    <a:srgbClr val="4D4D4D"/>
                  </a:solidFill>
                </a:rPr>
                <a:t> DISCOURSE</a:t>
              </a:r>
            </a:p>
          </p:txBody>
        </p:sp>
      </p:grpSp>
      <p:sp>
        <p:nvSpPr>
          <p:cNvPr id="126988" name="AutoShape 12"/>
          <p:cNvSpPr>
            <a:spLocks noChangeArrowheads="1"/>
          </p:cNvSpPr>
          <p:nvPr/>
        </p:nvSpPr>
        <p:spPr bwMode="auto">
          <a:xfrm>
            <a:off x="1981200" y="5410200"/>
            <a:ext cx="4876800" cy="7620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s-ES_tradnl" altLang="hu-HU" sz="3200">
                <a:solidFill>
                  <a:schemeClr val="bg2"/>
                </a:solidFill>
                <a:latin typeface="Times New Roman" panose="02020603050405020304" pitchFamily="18" charset="0"/>
              </a:rPr>
              <a:t>From Agenda 2000:</a:t>
            </a:r>
            <a:endParaRPr lang="es-ES" altLang="hu-HU" sz="32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7086600" y="5257800"/>
            <a:ext cx="3581400" cy="1143000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s-ES_tradnl" altLang="hu-HU" sz="3200" b="1">
                <a:solidFill>
                  <a:srgbClr val="4D4D4D"/>
                </a:solidFill>
              </a:rPr>
              <a:t>INSTITUTIONAL</a:t>
            </a:r>
          </a:p>
          <a:p>
            <a:pPr algn="ctr"/>
            <a:r>
              <a:rPr kumimoji="1" lang="es-ES_tradnl" altLang="hu-HU" sz="3200" b="1">
                <a:solidFill>
                  <a:srgbClr val="4D4D4D"/>
                </a:solidFill>
              </a:rPr>
              <a:t>RECOGNITION</a:t>
            </a:r>
            <a:endParaRPr kumimoji="1" lang="es-ES" altLang="hu-HU" sz="3200" b="1">
              <a:solidFill>
                <a:srgbClr val="4D4D4D"/>
              </a:solidFill>
            </a:endParaRP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1992314" y="6308725"/>
            <a:ext cx="439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Maria del Mar  DELGADO – </a:t>
            </a:r>
            <a:r>
              <a:rPr lang="hu-HU" altLang="hu-HU" dirty="0" err="1"/>
              <a:t>Eduardo</a:t>
            </a:r>
            <a:r>
              <a:rPr lang="hu-HU" altLang="hu-HU" dirty="0"/>
              <a:t> RAMOS EAAE </a:t>
            </a:r>
            <a:r>
              <a:rPr lang="hu-HU" altLang="hu-HU" dirty="0" err="1"/>
              <a:t>Congress</a:t>
            </a:r>
            <a:r>
              <a:rPr lang="hu-HU" altLang="hu-HU" dirty="0"/>
              <a:t> 2002 Zaragoza</a:t>
            </a:r>
          </a:p>
        </p:txBody>
      </p:sp>
    </p:spTree>
    <p:extLst>
      <p:ext uri="{BB962C8B-B14F-4D97-AF65-F5344CB8AC3E}">
        <p14:creationId xmlns:p14="http://schemas.microsoft.com/office/powerpoint/2010/main" val="9936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7760" y="332581"/>
            <a:ext cx="9997440" cy="703740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>
                <a:solidFill>
                  <a:srgbClr val="0070C0"/>
                </a:solidFill>
              </a:rPr>
              <a:t>2. </a:t>
            </a:r>
            <a:r>
              <a:rPr lang="hu-HU" altLang="hu-HU" sz="4000" b="1" dirty="0" err="1">
                <a:solidFill>
                  <a:srgbClr val="0070C0"/>
                </a:solidFill>
              </a:rPr>
              <a:t>Institutionalizing</a:t>
            </a:r>
            <a:r>
              <a:rPr lang="hu-HU" altLang="hu-HU" sz="4000" b="1" dirty="0">
                <a:solidFill>
                  <a:srgbClr val="0070C0"/>
                </a:solidFill>
              </a:rPr>
              <a:t> RD Policy – Agenda 2000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9" y="1778635"/>
            <a:ext cx="7921625" cy="4464050"/>
          </a:xfrm>
        </p:spPr>
        <p:txBody>
          <a:bodyPr/>
          <a:lstStyle/>
          <a:p>
            <a:pPr marL="609600" indent="-609600" algn="l"/>
            <a:r>
              <a:rPr lang="en-US" altLang="hu-HU" sz="2800" dirty="0"/>
              <a:t>Agenda 2000</a:t>
            </a:r>
            <a:r>
              <a:rPr lang="hu-HU" altLang="hu-HU" sz="2800" dirty="0"/>
              <a:t>: RD: </a:t>
            </a:r>
            <a:r>
              <a:rPr lang="hu-HU" altLang="hu-HU" sz="2800" b="1" dirty="0">
                <a:solidFill>
                  <a:srgbClr val="FF0000"/>
                </a:solidFill>
              </a:rPr>
              <a:t>2nd </a:t>
            </a:r>
            <a:r>
              <a:rPr lang="hu-HU" altLang="hu-HU" sz="2800" b="1" dirty="0" err="1">
                <a:solidFill>
                  <a:srgbClr val="FF0000"/>
                </a:solidFill>
              </a:rPr>
              <a:t>pillar</a:t>
            </a:r>
            <a:r>
              <a:rPr lang="hu-HU" altLang="hu-HU" sz="2800" b="1" dirty="0">
                <a:solidFill>
                  <a:srgbClr val="FF0000"/>
                </a:solidFill>
              </a:rPr>
              <a:t> of </a:t>
            </a:r>
            <a:r>
              <a:rPr lang="hu-HU" altLang="hu-HU" sz="2800" b="1" dirty="0" smtClean="0">
                <a:solidFill>
                  <a:srgbClr val="FF0000"/>
                </a:solidFill>
              </a:rPr>
              <a:t>CAP</a:t>
            </a:r>
          </a:p>
          <a:p>
            <a:pPr marL="609600" indent="-609600" algn="l"/>
            <a:endParaRPr lang="hu-HU" altLang="hu-HU" sz="2800" dirty="0"/>
          </a:p>
          <a:p>
            <a:pPr marL="609600" indent="-609600" algn="l"/>
            <a:r>
              <a:rPr lang="en-US" altLang="hu-HU" sz="2800" dirty="0"/>
              <a:t>2000 </a:t>
            </a:r>
            <a:r>
              <a:rPr lang="hu-HU" altLang="hu-HU" sz="2800" dirty="0"/>
              <a:t>- </a:t>
            </a:r>
            <a:r>
              <a:rPr lang="en-US" altLang="hu-HU" sz="2800" dirty="0"/>
              <a:t> 2006</a:t>
            </a:r>
            <a:r>
              <a:rPr lang="hu-HU" altLang="hu-HU" sz="2800" dirty="0"/>
              <a:t>: </a:t>
            </a:r>
            <a:r>
              <a:rPr lang="en-US" altLang="hu-HU" sz="2800" dirty="0"/>
              <a:t> </a:t>
            </a:r>
            <a:r>
              <a:rPr lang="hu-HU" altLang="hu-HU" sz="2800" dirty="0"/>
              <a:t> </a:t>
            </a:r>
            <a:r>
              <a:rPr lang="en-US" altLang="hu-HU" sz="2800" dirty="0"/>
              <a:t> supporting rural development: </a:t>
            </a:r>
            <a:endParaRPr lang="hu-HU" altLang="hu-HU" sz="2800" dirty="0"/>
          </a:p>
          <a:p>
            <a:pPr marL="609600" indent="-609600" algn="l">
              <a:buFont typeface="Wingdings" panose="05000000000000000000" pitchFamily="2" charset="2"/>
              <a:buAutoNum type="arabicPeriod"/>
            </a:pPr>
            <a:r>
              <a:rPr lang="hu-HU" altLang="hu-HU" sz="2800" dirty="0"/>
              <a:t>M</a:t>
            </a:r>
            <a:r>
              <a:rPr lang="en-US" altLang="hu-HU" sz="2800" dirty="0" err="1"/>
              <a:t>odulation</a:t>
            </a:r>
            <a:r>
              <a:rPr lang="en-US" altLang="hu-HU" sz="2800" dirty="0"/>
              <a:t>, which allowed a budget transfer from Pillar 1 to Pillar 2 in the EU 15- countries, </a:t>
            </a:r>
            <a:r>
              <a:rPr lang="hu-HU" altLang="hu-HU" sz="2800" dirty="0"/>
              <a:t> </a:t>
            </a:r>
          </a:p>
          <a:p>
            <a:pPr marL="609600" indent="-609600" algn="l">
              <a:buFont typeface="Wingdings" panose="05000000000000000000" pitchFamily="2" charset="2"/>
              <a:buAutoNum type="arabicPeriod"/>
            </a:pPr>
            <a:r>
              <a:rPr lang="hu-HU" altLang="hu-HU" sz="2800" dirty="0"/>
              <a:t>S</a:t>
            </a:r>
            <a:r>
              <a:rPr lang="en-US" altLang="hu-HU" sz="2800" dirty="0" err="1"/>
              <a:t>ome</a:t>
            </a:r>
            <a:r>
              <a:rPr lang="en-US" altLang="hu-HU" sz="2800" dirty="0"/>
              <a:t> new measures related to rural development concerning the environment, plant health, animal welfare </a:t>
            </a:r>
            <a:r>
              <a:rPr lang="en-US" altLang="hu-HU" sz="2800" dirty="0" err="1" smtClean="0"/>
              <a:t>etc</a:t>
            </a:r>
            <a:r>
              <a:rPr lang="hu-HU" altLang="hu-HU" sz="2800" dirty="0"/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hu-HU" altLang="hu-HU" dirty="0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11311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730" y="404018"/>
            <a:ext cx="6408738" cy="576263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 smtClean="0">
                <a:solidFill>
                  <a:srgbClr val="0070C0"/>
                </a:solidFill>
              </a:rPr>
              <a:t>RD</a:t>
            </a:r>
            <a:r>
              <a:rPr lang="hu-HU" altLang="hu-HU" sz="4000" b="1" dirty="0">
                <a:solidFill>
                  <a:srgbClr val="0070C0"/>
                </a:solidFill>
              </a:rPr>
              <a:t>: AGENDA  </a:t>
            </a:r>
            <a:r>
              <a:rPr lang="hu-HU" altLang="hu-HU" sz="4000" b="1" dirty="0" smtClean="0">
                <a:solidFill>
                  <a:srgbClr val="0070C0"/>
                </a:solidFill>
              </a:rPr>
              <a:t>2000</a:t>
            </a:r>
            <a:endParaRPr lang="hu-HU" altLang="hu-HU" sz="4000" b="1" dirty="0">
              <a:solidFill>
                <a:srgbClr val="0070C0"/>
              </a:solidFill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1628775"/>
            <a:ext cx="7488238" cy="4248150"/>
          </a:xfrm>
        </p:spPr>
        <p:txBody>
          <a:bodyPr>
            <a:normAutofit/>
          </a:bodyPr>
          <a:lstStyle/>
          <a:p>
            <a:pPr algn="l"/>
            <a:r>
              <a:rPr lang="hu-HU" altLang="hu-HU" sz="2800" b="1" dirty="0" err="1">
                <a:solidFill>
                  <a:srgbClr val="FF0000"/>
                </a:solidFill>
              </a:rPr>
              <a:t>Fields</a:t>
            </a:r>
            <a:r>
              <a:rPr lang="hu-HU" altLang="hu-HU" sz="2800" b="1" dirty="0">
                <a:solidFill>
                  <a:srgbClr val="FF0000"/>
                </a:solidFill>
              </a:rPr>
              <a:t>: </a:t>
            </a:r>
            <a:endParaRPr lang="hu-HU" altLang="hu-HU" sz="2800" b="1" dirty="0" smtClean="0">
              <a:solidFill>
                <a:srgbClr val="FF0000"/>
              </a:solidFill>
            </a:endParaRPr>
          </a:p>
          <a:p>
            <a:pPr algn="l"/>
            <a:endParaRPr lang="hu-HU" altLang="hu-HU" sz="2800" b="1" dirty="0">
              <a:solidFill>
                <a:srgbClr val="FF0000"/>
              </a:solidFill>
            </a:endParaRPr>
          </a:p>
          <a:p>
            <a:pPr marL="609600" indent="-609600" algn="l">
              <a:buFont typeface="Wingdings" panose="05000000000000000000" pitchFamily="2" charset="2"/>
              <a:buChar char="§"/>
            </a:pPr>
            <a:r>
              <a:rPr lang="en-US" altLang="hu-HU" sz="2800" dirty="0"/>
              <a:t>investments in agricultural holdings </a:t>
            </a:r>
            <a:endParaRPr lang="hu-HU" altLang="hu-HU" sz="2800" dirty="0"/>
          </a:p>
          <a:p>
            <a:pPr marL="609600" indent="-609600" algn="l">
              <a:buFont typeface="Wingdings" panose="05000000000000000000" pitchFamily="2" charset="2"/>
              <a:buChar char="§"/>
            </a:pPr>
            <a:r>
              <a:rPr lang="en-US" altLang="hu-HU" sz="2800" dirty="0"/>
              <a:t>human resources development</a:t>
            </a:r>
            <a:endParaRPr lang="hu-HU" altLang="hu-HU" sz="2800" dirty="0"/>
          </a:p>
          <a:p>
            <a:pPr marL="609600" indent="-609600" algn="l">
              <a:buFont typeface="Wingdings" panose="05000000000000000000" pitchFamily="2" charset="2"/>
              <a:buChar char="§"/>
            </a:pPr>
            <a:r>
              <a:rPr lang="hu-HU" altLang="hu-HU" sz="2800" dirty="0"/>
              <a:t>l</a:t>
            </a:r>
            <a:r>
              <a:rPr lang="en-US" altLang="hu-HU" sz="2800" dirty="0" err="1"/>
              <a:t>ess</a:t>
            </a:r>
            <a:r>
              <a:rPr lang="en-US" altLang="hu-HU" sz="2800" dirty="0"/>
              <a:t>-favored areas with strong environmental restrictions</a:t>
            </a:r>
            <a:r>
              <a:rPr lang="hu-HU" altLang="hu-HU" sz="2800" dirty="0"/>
              <a:t> </a:t>
            </a:r>
          </a:p>
          <a:p>
            <a:pPr marL="609600" indent="-609600" algn="l">
              <a:buFont typeface="Wingdings" panose="05000000000000000000" pitchFamily="2" charset="2"/>
              <a:buChar char="§"/>
            </a:pPr>
            <a:r>
              <a:rPr lang="hu-HU" altLang="hu-HU" sz="2800" dirty="0"/>
              <a:t>r</a:t>
            </a:r>
            <a:r>
              <a:rPr lang="en-US" altLang="hu-HU" sz="2800" dirty="0" err="1"/>
              <a:t>ationalization</a:t>
            </a:r>
            <a:r>
              <a:rPr lang="en-US" altLang="hu-HU" sz="2800" dirty="0"/>
              <a:t> of processing and marketing</a:t>
            </a:r>
            <a:endParaRPr lang="hu-HU" altLang="hu-HU" sz="2800" dirty="0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27610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765175"/>
            <a:ext cx="7920038" cy="1079500"/>
          </a:xfrm>
        </p:spPr>
        <p:txBody>
          <a:bodyPr>
            <a:normAutofit/>
          </a:bodyPr>
          <a:lstStyle/>
          <a:p>
            <a:pPr marL="914400" indent="-914400"/>
            <a:r>
              <a:rPr lang="hu-HU" altLang="hu-HU" sz="3200" b="1" dirty="0">
                <a:solidFill>
                  <a:srgbClr val="0070C0"/>
                </a:solidFill>
              </a:rPr>
              <a:t>3. SAPARD </a:t>
            </a:r>
            <a:r>
              <a:rPr lang="hu-HU" altLang="hu-HU" sz="3200" b="1" dirty="0" smtClean="0">
                <a:solidFill>
                  <a:srgbClr val="0070C0"/>
                </a:solidFill>
              </a:rPr>
              <a:t>(2000-2006) and </a:t>
            </a:r>
            <a:r>
              <a:rPr lang="hu-HU" altLang="hu-HU" sz="3200" b="1" dirty="0">
                <a:solidFill>
                  <a:srgbClr val="0070C0"/>
                </a:solidFill>
              </a:rPr>
              <a:t>National </a:t>
            </a:r>
            <a:r>
              <a:rPr lang="hu-HU" altLang="hu-HU" sz="3200" b="1" dirty="0" err="1">
                <a:solidFill>
                  <a:srgbClr val="0070C0"/>
                </a:solidFill>
              </a:rPr>
              <a:t>Rural</a:t>
            </a:r>
            <a:r>
              <a:rPr lang="hu-HU" altLang="hu-HU" sz="3200" b="1" dirty="0">
                <a:solidFill>
                  <a:srgbClr val="0070C0"/>
                </a:solidFill>
              </a:rPr>
              <a:t> </a:t>
            </a:r>
            <a:r>
              <a:rPr lang="hu-HU" altLang="hu-HU" sz="3200" b="1" dirty="0" err="1">
                <a:solidFill>
                  <a:srgbClr val="0070C0"/>
                </a:solidFill>
              </a:rPr>
              <a:t>Development</a:t>
            </a:r>
            <a:r>
              <a:rPr lang="hu-HU" altLang="hu-HU" sz="3200" b="1" dirty="0">
                <a:solidFill>
                  <a:srgbClr val="0070C0"/>
                </a:solidFill>
              </a:rPr>
              <a:t> </a:t>
            </a:r>
            <a:r>
              <a:rPr lang="hu-HU" altLang="hu-HU" sz="3200" b="1" dirty="0" err="1">
                <a:solidFill>
                  <a:srgbClr val="0070C0"/>
                </a:solidFill>
              </a:rPr>
              <a:t>Plans</a:t>
            </a:r>
            <a:r>
              <a:rPr lang="hu-HU" altLang="hu-HU" sz="3200" b="1" dirty="0">
                <a:solidFill>
                  <a:srgbClr val="0070C0"/>
                </a:solidFill>
              </a:rPr>
              <a:t> (2004-2006</a:t>
            </a:r>
            <a:r>
              <a:rPr lang="hu-HU" altLang="hu-HU" sz="3200" b="1" dirty="0" smtClean="0">
                <a:solidFill>
                  <a:srgbClr val="0070C0"/>
                </a:solidFill>
              </a:rPr>
              <a:t>)</a:t>
            </a:r>
            <a:endParaRPr lang="hu-HU" altLang="hu-HU" sz="3200" b="1" dirty="0">
              <a:solidFill>
                <a:srgbClr val="0070C0"/>
              </a:solidFill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9651" y="2060576"/>
            <a:ext cx="7993063" cy="410527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hu-HU" altLang="hu-HU" sz="2800" b="1" dirty="0"/>
              <a:t>SAPARD  E-10 (+2)</a:t>
            </a:r>
          </a:p>
          <a:p>
            <a:pPr algn="l">
              <a:lnSpc>
                <a:spcPct val="90000"/>
              </a:lnSpc>
            </a:pPr>
            <a:r>
              <a:rPr lang="en-US" altLang="hu-HU" sz="2800" dirty="0"/>
              <a:t>Focus</a:t>
            </a:r>
            <a:r>
              <a:rPr lang="hu-HU" altLang="hu-HU" sz="2800" dirty="0"/>
              <a:t> </a:t>
            </a:r>
            <a:r>
              <a:rPr lang="en-US" altLang="hu-HU" sz="2800" dirty="0"/>
              <a:t>on</a:t>
            </a:r>
            <a:r>
              <a:rPr lang="hu-HU" altLang="hu-HU" sz="2800" dirty="0"/>
              <a:t> : </a:t>
            </a:r>
            <a:r>
              <a:rPr lang="en-US" altLang="hu-HU" sz="2800" b="1" dirty="0"/>
              <a:t> </a:t>
            </a:r>
            <a:endParaRPr lang="hu-HU" altLang="hu-HU" sz="2800" b="1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i="1" dirty="0"/>
              <a:t> </a:t>
            </a:r>
            <a:r>
              <a:rPr lang="en-US" altLang="hu-HU" sz="2800" dirty="0"/>
              <a:t>the agricultural structural adjustment and rural development issues and </a:t>
            </a:r>
            <a:endParaRPr lang="hu-HU" altLang="hu-HU" sz="28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dirty="0"/>
              <a:t> </a:t>
            </a:r>
            <a:r>
              <a:rPr lang="en-US" altLang="hu-HU" sz="2800" dirty="0"/>
              <a:t>to help the 10 CEE countries to a smoother structural development and in the adaptation of the </a:t>
            </a:r>
            <a:r>
              <a:rPr lang="hu-HU" altLang="hu-HU" sz="2800" dirty="0" smtClean="0"/>
              <a:t>„</a:t>
            </a:r>
            <a:r>
              <a:rPr lang="en-US" altLang="hu-HU" sz="2800" dirty="0" smtClean="0"/>
              <a:t>acquis </a:t>
            </a:r>
            <a:r>
              <a:rPr lang="en-US" altLang="hu-HU" sz="2800" dirty="0" err="1" smtClean="0"/>
              <a:t>communautaire</a:t>
            </a:r>
            <a:r>
              <a:rPr lang="hu-HU" altLang="hu-HU" sz="2800" dirty="0" smtClean="0"/>
              <a:t>”</a:t>
            </a:r>
            <a:r>
              <a:rPr lang="en-US" altLang="hu-HU" sz="2800" dirty="0" smtClean="0"/>
              <a:t>. </a:t>
            </a:r>
            <a:endParaRPr lang="hu-HU" altLang="hu-HU" sz="28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hu-HU" sz="2800" b="1" dirty="0"/>
              <a:t>the second pillar of CAP has brought neither new resources, nor a new model in rural development policy.</a:t>
            </a:r>
            <a:r>
              <a:rPr lang="en-US" altLang="hu-HU" sz="2800" dirty="0"/>
              <a:t> </a:t>
            </a:r>
            <a:endParaRPr lang="hu-HU" altLang="hu-HU" sz="2800" dirty="0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4622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5650" y="0"/>
            <a:ext cx="8796402" cy="1313499"/>
          </a:xfrm>
        </p:spPr>
        <p:txBody>
          <a:bodyPr>
            <a:noAutofit/>
          </a:bodyPr>
          <a:lstStyle/>
          <a:p>
            <a:pPr algn="ctr"/>
            <a:r>
              <a:rPr lang="en-US" altLang="hu-HU" sz="4000" b="1" dirty="0">
                <a:solidFill>
                  <a:srgbClr val="0070C0"/>
                </a:solidFill>
              </a:rPr>
              <a:t>Implementation of SAPARD (2000-2006)</a:t>
            </a:r>
            <a:r>
              <a:rPr lang="hu-HU" altLang="hu-HU" sz="4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9650" y="1773239"/>
            <a:ext cx="7704138" cy="4103687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</a:pPr>
            <a:r>
              <a:rPr lang="hu-HU" altLang="hu-HU" sz="3200" dirty="0"/>
              <a:t>M</a:t>
            </a:r>
            <a:r>
              <a:rPr lang="en-US" altLang="hu-HU" sz="3200" dirty="0" err="1"/>
              <a:t>easures</a:t>
            </a:r>
            <a:r>
              <a:rPr lang="en-US" altLang="hu-HU" sz="3200" dirty="0"/>
              <a:t> were:  </a:t>
            </a:r>
            <a:endParaRPr lang="hu-HU" altLang="hu-HU" sz="3200" dirty="0" smtClean="0"/>
          </a:p>
          <a:p>
            <a:pPr algn="l">
              <a:lnSpc>
                <a:spcPct val="90000"/>
              </a:lnSpc>
            </a:pPr>
            <a:endParaRPr lang="en-US" altLang="hu-HU" sz="32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hu-HU" sz="3200" dirty="0"/>
              <a:t>Investments in agricultural holdings,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hu-HU" sz="3200" dirty="0"/>
              <a:t>Improving the processing and marketing of agricultural and fishery products,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hu-HU" sz="3200" dirty="0"/>
              <a:t>Development and diversification of economic activities and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hu-HU" sz="3200" dirty="0"/>
              <a:t>Development and the improvement of rural infrastructure</a:t>
            </a:r>
            <a:r>
              <a:rPr lang="en-US" altLang="hu-HU" dirty="0"/>
              <a:t>.</a:t>
            </a:r>
            <a:endParaRPr lang="hu-HU" altLang="hu-HU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21297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4711" y="549275"/>
            <a:ext cx="9244209" cy="690802"/>
          </a:xfrm>
        </p:spPr>
        <p:txBody>
          <a:bodyPr>
            <a:noAutofit/>
          </a:bodyPr>
          <a:lstStyle/>
          <a:p>
            <a:pPr algn="ctr"/>
            <a:r>
              <a:rPr lang="en-US" altLang="hu-HU" sz="4000" b="1" dirty="0">
                <a:solidFill>
                  <a:srgbClr val="0070C0"/>
                </a:solidFill>
              </a:rPr>
              <a:t>Implementation of SAPARD (2000-2006)</a:t>
            </a:r>
            <a:r>
              <a:rPr lang="hu-HU" altLang="hu-HU" sz="4000" b="1" dirty="0">
                <a:solidFill>
                  <a:srgbClr val="0070C0"/>
                </a:solidFill>
              </a:rPr>
              <a:t> (2)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83162" y="1700974"/>
            <a:ext cx="7775575" cy="446405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hu-HU" sz="2800" b="1" dirty="0">
                <a:solidFill>
                  <a:srgbClr val="0070C0"/>
                </a:solidFill>
              </a:rPr>
              <a:t>Estonia</a:t>
            </a:r>
            <a:r>
              <a:rPr lang="hu-HU" altLang="hu-HU" sz="2800" dirty="0">
                <a:solidFill>
                  <a:srgbClr val="0070C0"/>
                </a:solidFill>
              </a:rPr>
              <a:t>: </a:t>
            </a:r>
          </a:p>
          <a:p>
            <a:pPr algn="l">
              <a:lnSpc>
                <a:spcPct val="90000"/>
              </a:lnSpc>
            </a:pPr>
            <a:r>
              <a:rPr lang="en-US" altLang="hu-HU" sz="2800" dirty="0" smtClean="0"/>
              <a:t>large </a:t>
            </a:r>
            <a:r>
              <a:rPr lang="en-US" altLang="hu-HU" sz="2800" dirty="0"/>
              <a:t>investments in agricultural holdings </a:t>
            </a:r>
            <a:r>
              <a:rPr lang="hu-HU" altLang="hu-HU" sz="2800" dirty="0"/>
              <a:t> </a:t>
            </a:r>
            <a:r>
              <a:rPr lang="en-US" altLang="hu-HU" sz="2800" dirty="0" err="1"/>
              <a:t>improv</a:t>
            </a:r>
            <a:r>
              <a:rPr lang="hu-HU" altLang="hu-HU" sz="2800" dirty="0"/>
              <a:t>ing </a:t>
            </a:r>
            <a:r>
              <a:rPr lang="en-US" altLang="hu-HU" sz="2800" dirty="0"/>
              <a:t> food </a:t>
            </a:r>
            <a:r>
              <a:rPr lang="hu-HU" altLang="hu-HU" sz="2800" dirty="0"/>
              <a:t>   </a:t>
            </a:r>
            <a:r>
              <a:rPr lang="en-US" altLang="hu-HU" sz="2800" dirty="0" smtClean="0"/>
              <a:t>processing</a:t>
            </a:r>
            <a:r>
              <a:rPr lang="en-US" altLang="hu-HU" sz="2800" dirty="0"/>
              <a:t>.</a:t>
            </a:r>
            <a:r>
              <a:rPr lang="hu-HU" altLang="hu-HU" sz="2800" dirty="0"/>
              <a:t> 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b="1" dirty="0" err="1">
                <a:solidFill>
                  <a:srgbClr val="0070C0"/>
                </a:solidFill>
              </a:rPr>
              <a:t>Slovenia</a:t>
            </a:r>
            <a:r>
              <a:rPr lang="hu-HU" altLang="hu-HU" sz="2800" dirty="0" smtClean="0"/>
              <a:t>: </a:t>
            </a:r>
            <a:r>
              <a:rPr lang="en-US" altLang="hu-HU" sz="2800" dirty="0" smtClean="0"/>
              <a:t>more </a:t>
            </a:r>
            <a:r>
              <a:rPr lang="hu-HU" altLang="hu-HU" sz="2800" dirty="0" smtClean="0"/>
              <a:t> </a:t>
            </a:r>
            <a:r>
              <a:rPr lang="en-US" altLang="hu-HU" sz="2800" dirty="0" smtClean="0"/>
              <a:t> </a:t>
            </a:r>
            <a:r>
              <a:rPr lang="en-US" altLang="hu-HU" sz="2800" dirty="0"/>
              <a:t>support to </a:t>
            </a:r>
            <a:r>
              <a:rPr lang="hu-HU" altLang="hu-HU" sz="2800" dirty="0"/>
              <a:t> </a:t>
            </a:r>
            <a:r>
              <a:rPr lang="en-US" altLang="hu-HU" sz="2800" dirty="0"/>
              <a:t> meat and milk</a:t>
            </a:r>
            <a:r>
              <a:rPr lang="hu-HU" altLang="hu-HU" sz="2800" dirty="0"/>
              <a:t>: </a:t>
            </a:r>
            <a:r>
              <a:rPr lang="en-US" altLang="hu-HU" sz="2800" dirty="0"/>
              <a:t> production</a:t>
            </a:r>
            <a:r>
              <a:rPr lang="hu-HU" altLang="hu-HU" sz="2800" dirty="0"/>
              <a:t>  </a:t>
            </a:r>
            <a:r>
              <a:rPr lang="hu-HU" altLang="hu-HU" sz="2800" dirty="0" smtClean="0"/>
              <a:t>and </a:t>
            </a:r>
            <a:r>
              <a:rPr lang="hu-HU" altLang="hu-HU" sz="2800" dirty="0" err="1"/>
              <a:t>processing</a:t>
            </a:r>
            <a:endParaRPr lang="hu-HU" altLang="hu-HU" sz="28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b="1" dirty="0" err="1">
                <a:solidFill>
                  <a:srgbClr val="0070C0"/>
                </a:solidFill>
              </a:rPr>
              <a:t>Poland</a:t>
            </a:r>
            <a:r>
              <a:rPr lang="hu-HU" altLang="hu-HU" sz="2800" b="1" dirty="0">
                <a:solidFill>
                  <a:srgbClr val="0070C0"/>
                </a:solidFill>
              </a:rPr>
              <a:t>: </a:t>
            </a:r>
            <a:r>
              <a:rPr lang="hu-HU" altLang="hu-HU" sz="2800" dirty="0" err="1"/>
              <a:t>budget</a:t>
            </a:r>
            <a:r>
              <a:rPr lang="hu-HU" altLang="hu-HU" sz="2800" dirty="0"/>
              <a:t>: </a:t>
            </a:r>
          </a:p>
          <a:p>
            <a:pPr lvl="1" algn="l"/>
            <a:r>
              <a:rPr lang="hu-HU" altLang="hu-HU" sz="2400" dirty="0"/>
              <a:t>45 %:   </a:t>
            </a:r>
            <a:r>
              <a:rPr lang="en-US" altLang="hu-HU" sz="2400" dirty="0"/>
              <a:t>processing and marketing </a:t>
            </a:r>
            <a:endParaRPr lang="hu-HU" altLang="hu-HU" sz="2400" dirty="0"/>
          </a:p>
          <a:p>
            <a:pPr lvl="1" algn="l"/>
            <a:r>
              <a:rPr lang="hu-HU" altLang="hu-HU" sz="2400" dirty="0"/>
              <a:t>21 %:   </a:t>
            </a:r>
            <a:r>
              <a:rPr lang="hu-HU" altLang="hu-HU" sz="2400" dirty="0" err="1"/>
              <a:t>investments</a:t>
            </a:r>
            <a:r>
              <a:rPr lang="hu-HU" altLang="hu-HU" sz="2400" dirty="0"/>
              <a:t> </a:t>
            </a:r>
            <a:r>
              <a:rPr lang="hu-HU" altLang="hu-HU" sz="2400" dirty="0" err="1"/>
              <a:t>in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farms</a:t>
            </a:r>
            <a:endParaRPr lang="hu-HU" altLang="hu-HU" sz="2400" dirty="0"/>
          </a:p>
          <a:p>
            <a:pPr lvl="1" algn="l"/>
            <a:r>
              <a:rPr lang="hu-HU" altLang="hu-HU" sz="2400" dirty="0"/>
              <a:t>17 %:   </a:t>
            </a:r>
            <a:r>
              <a:rPr lang="hu-HU" altLang="hu-HU" sz="2400" dirty="0" err="1"/>
              <a:t>realization</a:t>
            </a:r>
            <a:r>
              <a:rPr lang="hu-HU" altLang="hu-HU" sz="2400" dirty="0"/>
              <a:t> </a:t>
            </a:r>
          </a:p>
          <a:p>
            <a:pPr lvl="1" algn="l"/>
            <a:r>
              <a:rPr lang="hu-HU" altLang="hu-HU" sz="2400" dirty="0"/>
              <a:t>14 % :  </a:t>
            </a:r>
            <a:r>
              <a:rPr lang="hu-HU" altLang="hu-HU" sz="2400" dirty="0" err="1"/>
              <a:t>diversification</a:t>
            </a:r>
            <a:endParaRPr lang="hu-HU" altLang="hu-HU" sz="2400" dirty="0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4648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155575"/>
            <a:ext cx="6121400" cy="719138"/>
          </a:xfrm>
        </p:spPr>
        <p:txBody>
          <a:bodyPr>
            <a:normAutofit/>
          </a:bodyPr>
          <a:lstStyle/>
          <a:p>
            <a:pPr algn="ctr"/>
            <a:r>
              <a:rPr lang="hu-HU" altLang="hu-HU" sz="4000" b="1" dirty="0">
                <a:solidFill>
                  <a:srgbClr val="0070C0"/>
                </a:solidFill>
              </a:rPr>
              <a:t>SAPARD </a:t>
            </a:r>
            <a:r>
              <a:rPr lang="hu-HU" altLang="hu-HU" sz="4000" b="1" dirty="0" err="1">
                <a:solidFill>
                  <a:srgbClr val="0070C0"/>
                </a:solidFill>
              </a:rPr>
              <a:t>Budget</a:t>
            </a:r>
            <a:endParaRPr lang="hu-HU" altLang="hu-HU" sz="4000" b="1" dirty="0">
              <a:solidFill>
                <a:srgbClr val="0070C0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4114" y="1484313"/>
            <a:ext cx="7559675" cy="4392612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altLang="hu-HU" sz="2800" dirty="0">
                <a:solidFill>
                  <a:srgbClr val="0070C0"/>
                </a:solidFill>
              </a:rPr>
              <a:t>34,7%</a:t>
            </a:r>
            <a:r>
              <a:rPr lang="hu-HU" altLang="hu-HU" sz="2800" dirty="0">
                <a:solidFill>
                  <a:srgbClr val="0070C0"/>
                </a:solidFill>
              </a:rPr>
              <a:t>: </a:t>
            </a:r>
            <a:r>
              <a:rPr lang="en-US" altLang="hu-HU" sz="2800" dirty="0">
                <a:solidFill>
                  <a:srgbClr val="0070C0"/>
                </a:solidFill>
              </a:rPr>
              <a:t>improving </a:t>
            </a:r>
            <a:r>
              <a:rPr lang="en-US" altLang="hu-HU" sz="2800" i="1" dirty="0">
                <a:solidFill>
                  <a:srgbClr val="0070C0"/>
                </a:solidFill>
              </a:rPr>
              <a:t>processing and marketing</a:t>
            </a:r>
            <a:r>
              <a:rPr lang="en-US" altLang="hu-HU" sz="2800" b="1" dirty="0">
                <a:solidFill>
                  <a:srgbClr val="0070C0"/>
                </a:solidFill>
              </a:rPr>
              <a:t> </a:t>
            </a:r>
            <a:r>
              <a:rPr lang="en-US" altLang="hu-HU" sz="2800" dirty="0"/>
              <a:t>of agricultural and fishery products of CEECs to have more value added goods 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endParaRPr lang="hu-HU" altLang="hu-HU" sz="28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en-US" altLang="hu-HU" sz="2800" dirty="0">
                <a:solidFill>
                  <a:srgbClr val="0070C0"/>
                </a:solidFill>
              </a:rPr>
              <a:t>33,1%</a:t>
            </a:r>
            <a:r>
              <a:rPr lang="hu-HU" altLang="hu-HU" sz="2800" dirty="0">
                <a:solidFill>
                  <a:srgbClr val="0070C0"/>
                </a:solidFill>
              </a:rPr>
              <a:t> :</a:t>
            </a:r>
            <a:r>
              <a:rPr lang="en-US" altLang="hu-HU" sz="2800" dirty="0">
                <a:solidFill>
                  <a:srgbClr val="0070C0"/>
                </a:solidFill>
              </a:rPr>
              <a:t> to the </a:t>
            </a:r>
            <a:r>
              <a:rPr lang="en-US" altLang="hu-HU" sz="2800" i="1" dirty="0">
                <a:solidFill>
                  <a:srgbClr val="0070C0"/>
                </a:solidFill>
              </a:rPr>
              <a:t>development and improvement of rural infrastructure </a:t>
            </a:r>
            <a:r>
              <a:rPr lang="en-US" altLang="hu-HU" sz="2800" dirty="0"/>
              <a:t>which is in poor shape in the East and Central European countries. 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endParaRPr lang="hu-HU" altLang="hu-HU" sz="28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en-US" altLang="hu-HU" sz="2800" dirty="0">
                <a:solidFill>
                  <a:srgbClr val="0070C0"/>
                </a:solidFill>
              </a:rPr>
              <a:t>18 % </a:t>
            </a:r>
            <a:r>
              <a:rPr lang="en-US" altLang="hu-HU" sz="2800" dirty="0"/>
              <a:t>of the budget focused on the </a:t>
            </a:r>
            <a:r>
              <a:rPr lang="en-US" altLang="hu-HU" sz="2800" i="1" dirty="0">
                <a:solidFill>
                  <a:srgbClr val="0070C0"/>
                </a:solidFill>
              </a:rPr>
              <a:t>investments in agricultural holdings</a:t>
            </a:r>
            <a:r>
              <a:rPr lang="en-US" altLang="hu-HU" sz="2800" dirty="0"/>
              <a:t> and increasing competitiveness </a:t>
            </a:r>
            <a:r>
              <a:rPr lang="hu-HU" altLang="hu-HU" sz="2800" dirty="0"/>
              <a:t>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2800" dirty="0"/>
              <a:t> </a:t>
            </a:r>
            <a:r>
              <a:rPr lang="en-US" altLang="hu-HU" sz="2800" dirty="0">
                <a:solidFill>
                  <a:srgbClr val="0070C0"/>
                </a:solidFill>
              </a:rPr>
              <a:t>10,3% </a:t>
            </a:r>
            <a:r>
              <a:rPr lang="hu-HU" altLang="hu-HU" sz="2800" dirty="0">
                <a:solidFill>
                  <a:srgbClr val="0070C0"/>
                </a:solidFill>
              </a:rPr>
              <a:t>: </a:t>
            </a:r>
            <a:r>
              <a:rPr lang="en-US" altLang="hu-HU" sz="2800" i="1" dirty="0">
                <a:solidFill>
                  <a:srgbClr val="0070C0"/>
                </a:solidFill>
              </a:rPr>
              <a:t>Environmental considerations </a:t>
            </a:r>
            <a:r>
              <a:rPr lang="hu-HU" altLang="hu-HU" sz="2800" i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2192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1019" y="260350"/>
            <a:ext cx="6265863" cy="647700"/>
          </a:xfrm>
        </p:spPr>
        <p:txBody>
          <a:bodyPr>
            <a:normAutofit/>
          </a:bodyPr>
          <a:lstStyle/>
          <a:p>
            <a:pPr algn="ctr"/>
            <a:r>
              <a:rPr lang="hu-HU" altLang="hu-HU" sz="4000" b="1" dirty="0" err="1">
                <a:solidFill>
                  <a:srgbClr val="0070C0"/>
                </a:solidFill>
              </a:rPr>
              <a:t>Evaluation</a:t>
            </a:r>
            <a:r>
              <a:rPr lang="hu-HU" altLang="hu-HU" sz="4000" b="1" dirty="0">
                <a:solidFill>
                  <a:srgbClr val="0070C0"/>
                </a:solidFill>
              </a:rPr>
              <a:t> of SAPARD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4114" y="1628775"/>
            <a:ext cx="7559675" cy="4248150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§"/>
            </a:pPr>
            <a:r>
              <a:rPr lang="hu-HU" altLang="hu-HU" dirty="0"/>
              <a:t> </a:t>
            </a:r>
            <a:r>
              <a:rPr lang="hu-HU" altLang="hu-HU" sz="3200" dirty="0"/>
              <a:t>N</a:t>
            </a:r>
            <a:r>
              <a:rPr lang="en-US" altLang="hu-HU" sz="3200" dirty="0" err="1"/>
              <a:t>ational</a:t>
            </a:r>
            <a:r>
              <a:rPr lang="en-US" altLang="hu-HU" sz="3200" dirty="0"/>
              <a:t> programs</a:t>
            </a:r>
            <a:r>
              <a:rPr lang="hu-HU" altLang="hu-HU" sz="3200" dirty="0"/>
              <a:t>: </a:t>
            </a:r>
            <a:r>
              <a:rPr lang="en-US" altLang="hu-HU" sz="3200" dirty="0"/>
              <a:t> priority </a:t>
            </a:r>
            <a:r>
              <a:rPr lang="hu-HU" altLang="hu-HU" sz="3200" dirty="0" err="1"/>
              <a:t>was</a:t>
            </a:r>
            <a:r>
              <a:rPr lang="hu-HU" altLang="hu-HU" sz="3200" dirty="0"/>
              <a:t> </a:t>
            </a:r>
            <a:r>
              <a:rPr lang="hu-HU" altLang="hu-HU" sz="3200" dirty="0" smtClean="0"/>
              <a:t> </a:t>
            </a:r>
            <a:r>
              <a:rPr lang="hu-HU" altLang="hu-HU" sz="3200" dirty="0" err="1" smtClean="0"/>
              <a:t>given</a:t>
            </a:r>
            <a:r>
              <a:rPr lang="hu-HU" altLang="hu-HU" sz="3200" dirty="0" smtClean="0"/>
              <a:t> </a:t>
            </a:r>
            <a:r>
              <a:rPr lang="en-US" altLang="hu-HU" sz="3200" dirty="0"/>
              <a:t>to increasing competitiveness of large farms and the processing industry. </a:t>
            </a:r>
            <a:endParaRPr lang="hu-HU" altLang="hu-HU" sz="32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3200" dirty="0"/>
              <a:t> </a:t>
            </a:r>
            <a:r>
              <a:rPr lang="hu-HU" altLang="hu-HU" sz="3200" dirty="0" err="1"/>
              <a:t>Siginificant</a:t>
            </a:r>
            <a:r>
              <a:rPr lang="hu-HU" altLang="hu-HU" sz="3200" dirty="0"/>
              <a:t> part</a:t>
            </a:r>
            <a:r>
              <a:rPr lang="en-US" altLang="hu-HU" sz="3200" dirty="0"/>
              <a:t> of SAPARD funds</a:t>
            </a:r>
            <a:r>
              <a:rPr lang="hu-HU" altLang="hu-HU" sz="3200" dirty="0"/>
              <a:t> </a:t>
            </a:r>
            <a:r>
              <a:rPr lang="hu-HU" altLang="hu-HU" sz="3200" dirty="0" err="1"/>
              <a:t>were</a:t>
            </a:r>
            <a:r>
              <a:rPr lang="hu-HU" altLang="hu-HU" sz="3200" dirty="0"/>
              <a:t> </a:t>
            </a:r>
            <a:r>
              <a:rPr lang="hu-HU" altLang="hu-HU" sz="3200" dirty="0" err="1"/>
              <a:t>used</a:t>
            </a:r>
            <a:r>
              <a:rPr lang="hu-HU" altLang="hu-HU" sz="3200" dirty="0"/>
              <a:t> </a:t>
            </a:r>
            <a:r>
              <a:rPr lang="hu-HU" altLang="hu-HU" sz="3200" dirty="0" err="1"/>
              <a:t>for</a:t>
            </a:r>
            <a:r>
              <a:rPr lang="hu-HU" altLang="hu-HU" sz="3200" dirty="0"/>
              <a:t>: </a:t>
            </a:r>
          </a:p>
          <a:p>
            <a:pPr lvl="1" algn="l"/>
            <a:r>
              <a:rPr lang="en-US" altLang="hu-HU" sz="3200" i="1" dirty="0"/>
              <a:t>agricultural production, processing and </a:t>
            </a:r>
            <a:endParaRPr lang="hu-HU" altLang="hu-HU" sz="3200" i="1" dirty="0"/>
          </a:p>
          <a:p>
            <a:pPr lvl="1" algn="l"/>
            <a:r>
              <a:rPr lang="en-US" altLang="hu-HU" sz="3200" i="1" dirty="0"/>
              <a:t>investments in large farms and </a:t>
            </a:r>
            <a:endParaRPr lang="hu-HU" altLang="hu-HU" sz="3200" i="1" dirty="0"/>
          </a:p>
          <a:p>
            <a:pPr lvl="1" algn="l"/>
            <a:r>
              <a:rPr lang="en-US" altLang="hu-HU" sz="3200" i="1" dirty="0"/>
              <a:t>infrastructure </a:t>
            </a:r>
            <a:r>
              <a:rPr lang="hu-HU" altLang="hu-HU" sz="3200" i="1" dirty="0"/>
              <a:t> </a:t>
            </a:r>
            <a:endParaRPr lang="hu-HU" altLang="hu-HU" sz="3200" dirty="0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29084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5481" y="404018"/>
            <a:ext cx="6048375" cy="576263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 smtClean="0">
                <a:solidFill>
                  <a:srgbClr val="0070C0"/>
                </a:solidFill>
              </a:rPr>
              <a:t>4. LEADER</a:t>
            </a:r>
            <a:endParaRPr lang="hu-HU" altLang="hu-HU" sz="4000" b="1" dirty="0">
              <a:solidFill>
                <a:srgbClr val="0070C0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1844675"/>
            <a:ext cx="7488238" cy="3600450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2800" dirty="0"/>
              <a:t>LEADER: </a:t>
            </a:r>
            <a:r>
              <a:rPr lang="en-US" altLang="hu-HU" sz="2800" dirty="0"/>
              <a:t>1991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endParaRPr lang="hu-HU" altLang="hu-HU" sz="28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en-US" altLang="hu-HU" sz="2800" dirty="0"/>
              <a:t>LEADER 2 (1994-99) </a:t>
            </a:r>
            <a:r>
              <a:rPr lang="hu-HU" altLang="hu-HU" sz="2800" dirty="0"/>
              <a:t> </a:t>
            </a:r>
            <a:r>
              <a:rPr lang="en-US" altLang="hu-HU" sz="2800" dirty="0"/>
              <a:t>  </a:t>
            </a:r>
            <a:endParaRPr lang="hu-HU" altLang="hu-HU" sz="28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en-US" altLang="hu-HU" sz="2800" dirty="0"/>
              <a:t>LEADER+ (2000-2006). </a:t>
            </a:r>
            <a:endParaRPr lang="hu-HU" altLang="hu-HU" sz="28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en-US" altLang="hu-HU" sz="2800" dirty="0"/>
              <a:t>2007–13</a:t>
            </a:r>
            <a:r>
              <a:rPr lang="hu-HU" altLang="hu-HU" sz="2800" dirty="0"/>
              <a:t>: </a:t>
            </a:r>
            <a:r>
              <a:rPr lang="en-US" altLang="hu-HU" sz="2800" dirty="0"/>
              <a:t> LEADER </a:t>
            </a:r>
            <a:r>
              <a:rPr lang="hu-HU" altLang="hu-HU" sz="2800" dirty="0"/>
              <a:t> </a:t>
            </a:r>
            <a:r>
              <a:rPr lang="en-US" altLang="hu-HU" sz="2800" dirty="0"/>
              <a:t> will be integrated (‘mainstreamed’) in all national/regional rural development programs.</a:t>
            </a:r>
            <a:endParaRPr lang="hu-HU" altLang="hu-HU" sz="2800" dirty="0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12879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4000" dirty="0" err="1" smtClean="0">
                <a:solidFill>
                  <a:srgbClr val="0070C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Four</a:t>
            </a:r>
            <a:r>
              <a:rPr lang="hu-HU" sz="4000" dirty="0" smtClean="0">
                <a:solidFill>
                  <a:srgbClr val="0070C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4000" dirty="0" err="1" smtClean="0">
                <a:solidFill>
                  <a:srgbClr val="0070C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conflicting</a:t>
            </a:r>
            <a:r>
              <a:rPr lang="hu-HU" sz="4000" dirty="0" smtClean="0">
                <a:solidFill>
                  <a:srgbClr val="0070C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4000" dirty="0" err="1" smtClean="0">
                <a:solidFill>
                  <a:srgbClr val="0070C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spatial</a:t>
            </a:r>
            <a:r>
              <a:rPr lang="hu-HU" sz="4000" dirty="0" smtClean="0">
                <a:solidFill>
                  <a:srgbClr val="0070C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sz="4000" dirty="0" err="1" smtClean="0">
                <a:solidFill>
                  <a:srgbClr val="0070C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concepts</a:t>
            </a:r>
            <a:endParaRPr lang="hu-HU" sz="4000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5255377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sz="2800" dirty="0" smtClean="0">
              <a:effectLst/>
              <a:latin typeface="PFSquareSansPro-Medium"/>
              <a:ea typeface="Calibri" panose="020F0502020204030204" pitchFamily="34" charset="0"/>
              <a:cs typeface="PFSquareSansPro-Medium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sz="4000" b="1" dirty="0" err="1" smtClean="0">
                <a:effectLst/>
                <a:latin typeface="PFSquareSansPro-Medium"/>
                <a:ea typeface="Calibri" panose="020F0502020204030204" pitchFamily="34" charset="0"/>
                <a:cs typeface="PFSquareSansPro-Medium"/>
              </a:rPr>
              <a:t>Urban-Rural</a:t>
            </a:r>
            <a:r>
              <a:rPr lang="hu-HU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4000" b="1" dirty="0" err="1" smtClean="0">
                <a:effectLst/>
                <a:latin typeface="PFSquareSansPro-Medium"/>
                <a:ea typeface="Calibri" panose="020F0502020204030204" pitchFamily="34" charset="0"/>
                <a:cs typeface="PFSquareSansPro-Medium"/>
              </a:rPr>
              <a:t>Typology</a:t>
            </a:r>
            <a:r>
              <a:rPr lang="hu-HU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l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u-HU" sz="4000" dirty="0" err="1" smtClean="0">
                <a:effectLst/>
                <a:latin typeface="PFSquareSansPro-Medium"/>
                <a:ea typeface="Calibri" panose="020F0502020204030204" pitchFamily="34" charset="0"/>
                <a:cs typeface="PFSquareSansPro-Medium"/>
              </a:rPr>
              <a:t>Degree</a:t>
            </a:r>
            <a:r>
              <a:rPr lang="hu-HU" sz="4000" dirty="0" smtClean="0">
                <a:effectLst/>
                <a:latin typeface="PFSquareSansPro-Medium"/>
                <a:ea typeface="Calibri" panose="020F0502020204030204" pitchFamily="34" charset="0"/>
                <a:cs typeface="PFSquareSansPro-Medium"/>
              </a:rPr>
              <a:t> of</a:t>
            </a:r>
            <a:r>
              <a:rPr lang="hu-H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4000" dirty="0" err="1" smtClean="0">
                <a:effectLst/>
                <a:latin typeface="PFSquareSansPro-Medium"/>
                <a:ea typeface="Calibri" panose="020F0502020204030204" pitchFamily="34" charset="0"/>
                <a:cs typeface="PFSquareSansPro-Medium"/>
              </a:rPr>
              <a:t>Urbanisation</a:t>
            </a:r>
            <a:endParaRPr lang="hu-HU" sz="4000" dirty="0" smtClean="0">
              <a:effectLst/>
              <a:latin typeface="PFSquareSansPro-Medium"/>
              <a:ea typeface="Calibri" panose="020F0502020204030204" pitchFamily="34" charset="0"/>
              <a:cs typeface="PFSquareSansPro-Medium"/>
            </a:endParaRPr>
          </a:p>
          <a:p>
            <a:pPr marL="742950" indent="-742950" algn="l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hu-HU" sz="4000" dirty="0" smtClean="0">
              <a:solidFill>
                <a:srgbClr val="000000"/>
              </a:solidFill>
              <a:effectLst/>
              <a:latin typeface="PFSquareSansPro-Light"/>
              <a:ea typeface="Calibri" panose="020F0502020204030204" pitchFamily="34" charset="0"/>
              <a:cs typeface="PFSquareSansPro-Light"/>
            </a:endParaRPr>
          </a:p>
          <a:p>
            <a:pPr marL="742950" indent="-742950" algn="l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Rural</a:t>
            </a:r>
            <a:r>
              <a:rPr lang="hu-HU" sz="4000" dirty="0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 LAU2 </a:t>
            </a: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Thinly</a:t>
            </a:r>
            <a:r>
              <a:rPr lang="hu-HU" sz="4000" dirty="0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 </a:t>
            </a: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populated</a:t>
            </a:r>
            <a:endParaRPr lang="hu-H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l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hu-HU" sz="4000" dirty="0" smtClean="0">
              <a:solidFill>
                <a:srgbClr val="000000"/>
              </a:solidFill>
              <a:effectLst/>
              <a:latin typeface="PFSquareSansPro-Light"/>
              <a:ea typeface="Calibri" panose="020F0502020204030204" pitchFamily="34" charset="0"/>
              <a:cs typeface="PFSquareSansPro-Light"/>
            </a:endParaRPr>
          </a:p>
          <a:p>
            <a:pPr marL="742950" indent="-742950" algn="l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Intermediate</a:t>
            </a:r>
            <a:r>
              <a:rPr lang="hu-H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density</a:t>
            </a:r>
            <a:endParaRPr lang="hu-H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l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hu-HU" sz="4000" dirty="0" smtClean="0">
              <a:solidFill>
                <a:srgbClr val="000000"/>
              </a:solidFill>
              <a:effectLst/>
              <a:latin typeface="PFSquareSansPro-Light"/>
              <a:ea typeface="Calibri" panose="020F0502020204030204" pitchFamily="34" charset="0"/>
              <a:cs typeface="PFSquareSansPro-Light"/>
            </a:endParaRPr>
          </a:p>
          <a:p>
            <a:pPr marL="742950" indent="-742950" algn="l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Densely</a:t>
            </a:r>
            <a:r>
              <a:rPr lang="hu-HU" sz="4000" dirty="0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 </a:t>
            </a: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populated</a:t>
            </a:r>
            <a:r>
              <a:rPr lang="hu-HU" sz="4000" dirty="0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 </a:t>
            </a: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Citi</a:t>
            </a:r>
            <a:r>
              <a:rPr lang="hu-HU" sz="4000" b="1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e</a:t>
            </a:r>
            <a:r>
              <a:rPr lang="hu-HU" sz="4000" dirty="0" err="1" smtClean="0">
                <a:solidFill>
                  <a:srgbClr val="000000"/>
                </a:solidFill>
                <a:effectLst/>
                <a:latin typeface="PFSquareSansPro-Light"/>
                <a:ea typeface="Calibri" panose="020F0502020204030204" pitchFamily="34" charset="0"/>
                <a:cs typeface="PFSquareSansPro-Light"/>
              </a:rPr>
              <a:t>s</a:t>
            </a:r>
            <a:endParaRPr lang="hu-H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600" dirty="0" smtClean="0"/>
          </a:p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dirty="0" smtClean="0">
                <a:solidFill>
                  <a:srgbClr val="FFFFFF"/>
                </a:solidFill>
                <a:effectLst/>
                <a:latin typeface="PFSquareSansPro-Medium"/>
                <a:ea typeface="Calibri" panose="020F0502020204030204" pitchFamily="34" charset="0"/>
                <a:cs typeface="PFSquareSansPro-Medium"/>
              </a:rPr>
              <a:t>Urban Audit</a:t>
            </a: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06738" y="125096"/>
            <a:ext cx="6121400" cy="576263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 smtClean="0">
                <a:solidFill>
                  <a:srgbClr val="0070C0"/>
                </a:solidFill>
              </a:rPr>
              <a:t>LEADER</a:t>
            </a:r>
            <a:r>
              <a:rPr lang="hu-HU" altLang="hu-HU" sz="4000" b="1" dirty="0">
                <a:solidFill>
                  <a:srgbClr val="0070C0"/>
                </a:solidFill>
              </a:rPr>
              <a:t>: NEW METHOD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6690" y="964505"/>
            <a:ext cx="7929520" cy="531325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altLang="hu-HU" b="1" dirty="0"/>
              <a:t>P</a:t>
            </a:r>
            <a:r>
              <a:rPr lang="en-US" altLang="hu-HU" b="1" dirty="0" err="1"/>
              <a:t>eople</a:t>
            </a:r>
            <a:r>
              <a:rPr lang="en-US" altLang="hu-HU" b="1" dirty="0"/>
              <a:t> who are really affected in the countryside should be more involved</a:t>
            </a:r>
            <a:r>
              <a:rPr lang="hu-HU" altLang="hu-HU" b="1" dirty="0"/>
              <a:t>. </a:t>
            </a:r>
            <a:r>
              <a:rPr lang="en-US" altLang="hu-HU" b="1" dirty="0"/>
              <a:t> </a:t>
            </a:r>
            <a:r>
              <a:rPr lang="hu-HU" altLang="hu-HU" b="1" dirty="0"/>
              <a:t> </a:t>
            </a:r>
            <a:r>
              <a:rPr lang="en-US" altLang="hu-HU" b="1" dirty="0"/>
              <a:t> </a:t>
            </a:r>
            <a:r>
              <a:rPr lang="hu-HU" altLang="hu-HU" b="1" dirty="0"/>
              <a:t> </a:t>
            </a:r>
          </a:p>
          <a:p>
            <a:pPr algn="l">
              <a:lnSpc>
                <a:spcPct val="90000"/>
              </a:lnSpc>
            </a:pPr>
            <a:r>
              <a:rPr lang="hu-HU" altLang="hu-HU" b="1" dirty="0">
                <a:solidFill>
                  <a:srgbClr val="0070C0"/>
                </a:solidFill>
              </a:rPr>
              <a:t> </a:t>
            </a:r>
            <a:r>
              <a:rPr lang="en-US" altLang="hu-HU" sz="2600" b="1" dirty="0">
                <a:solidFill>
                  <a:srgbClr val="0070C0"/>
                </a:solidFill>
              </a:rPr>
              <a:t>7 key features</a:t>
            </a:r>
            <a:r>
              <a:rPr lang="hu-HU" altLang="hu-HU" sz="2600" b="1" dirty="0">
                <a:solidFill>
                  <a:srgbClr val="0070C0"/>
                </a:solidFill>
              </a:rPr>
              <a:t>: 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600" dirty="0"/>
              <a:t> s</a:t>
            </a:r>
            <a:r>
              <a:rPr lang="en-US" altLang="hu-HU" sz="2600" dirty="0" err="1"/>
              <a:t>etting</a:t>
            </a:r>
            <a:r>
              <a:rPr lang="en-US" altLang="hu-HU" sz="2600" dirty="0"/>
              <a:t> up </a:t>
            </a:r>
            <a:r>
              <a:rPr lang="en-US" altLang="hu-HU" sz="2600" i="1" dirty="0"/>
              <a:t>integrated territorial development strategies</a:t>
            </a:r>
            <a:r>
              <a:rPr lang="en-US" altLang="hu-HU" sz="2600" b="1" dirty="0"/>
              <a:t> </a:t>
            </a:r>
            <a:r>
              <a:rPr lang="hu-HU" altLang="hu-HU" sz="2600" dirty="0"/>
              <a:t> </a:t>
            </a:r>
            <a:r>
              <a:rPr lang="en-US" altLang="hu-HU" sz="2600" dirty="0"/>
              <a:t> </a:t>
            </a:r>
            <a:endParaRPr lang="hu-HU" altLang="hu-HU" sz="26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600" dirty="0"/>
              <a:t> </a:t>
            </a:r>
            <a:r>
              <a:rPr lang="en-US" altLang="hu-HU" sz="2600" dirty="0"/>
              <a:t>to use the </a:t>
            </a:r>
            <a:r>
              <a:rPr lang="en-US" altLang="hu-HU" sz="2600" i="1" dirty="0"/>
              <a:t>bottom up approach</a:t>
            </a:r>
            <a:r>
              <a:rPr lang="en-US" altLang="hu-HU" sz="2600" dirty="0"/>
              <a:t> so starting from the ground </a:t>
            </a:r>
            <a:r>
              <a:rPr lang="hu-HU" altLang="hu-HU" sz="2600" dirty="0"/>
              <a:t> </a:t>
            </a:r>
            <a:r>
              <a:rPr lang="en-US" altLang="hu-HU" sz="2600" dirty="0"/>
              <a:t> </a:t>
            </a:r>
            <a:endParaRPr lang="hu-HU" altLang="hu-HU" sz="26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600" i="1" dirty="0"/>
              <a:t> </a:t>
            </a:r>
            <a:r>
              <a:rPr lang="en-US" altLang="hu-HU" sz="2600" i="1" dirty="0"/>
              <a:t>encouragement of cooperation</a:t>
            </a:r>
            <a:r>
              <a:rPr lang="en-US" altLang="hu-HU" sz="2600" dirty="0"/>
              <a:t> </a:t>
            </a:r>
            <a:r>
              <a:rPr lang="hu-HU" altLang="hu-HU" sz="2600" dirty="0"/>
              <a:t>  </a:t>
            </a:r>
            <a:r>
              <a:rPr lang="en-US" altLang="hu-HU" sz="2600" dirty="0"/>
              <a:t> </a:t>
            </a:r>
            <a:endParaRPr lang="hu-HU" altLang="hu-HU" sz="26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600" i="1" dirty="0"/>
              <a:t> </a:t>
            </a:r>
            <a:r>
              <a:rPr lang="en-US" altLang="hu-HU" sz="2600" i="1" dirty="0"/>
              <a:t>decentralized management</a:t>
            </a:r>
            <a:r>
              <a:rPr lang="en-US" altLang="hu-HU" sz="2600" dirty="0"/>
              <a:t> (local public private partnership), </a:t>
            </a:r>
            <a:endParaRPr lang="hu-HU" altLang="hu-HU" sz="26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600" dirty="0"/>
              <a:t> </a:t>
            </a:r>
            <a:r>
              <a:rPr lang="en-US" altLang="hu-HU" sz="2600" dirty="0"/>
              <a:t>promoting cooperation and </a:t>
            </a:r>
            <a:r>
              <a:rPr lang="en-US" altLang="hu-HU" sz="2600" i="1" dirty="0"/>
              <a:t>networking</a:t>
            </a:r>
            <a:r>
              <a:rPr lang="en-US" altLang="hu-HU" sz="2600" b="1" dirty="0"/>
              <a:t>,</a:t>
            </a:r>
            <a:r>
              <a:rPr lang="en-US" altLang="hu-HU" sz="2600" dirty="0"/>
              <a:t> </a:t>
            </a:r>
            <a:endParaRPr lang="hu-HU" altLang="hu-HU" sz="26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600" dirty="0"/>
              <a:t> </a:t>
            </a:r>
            <a:r>
              <a:rPr lang="en-US" altLang="hu-HU" sz="2600" dirty="0"/>
              <a:t>facilitating </a:t>
            </a:r>
            <a:r>
              <a:rPr lang="en-US" altLang="hu-HU" sz="2600" i="1" dirty="0"/>
              <a:t>innovation</a:t>
            </a:r>
            <a:r>
              <a:rPr lang="en-US" altLang="hu-HU" sz="2600" dirty="0"/>
              <a:t> and </a:t>
            </a:r>
            <a:endParaRPr lang="hu-HU" altLang="hu-HU" sz="26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600" dirty="0"/>
              <a:t> </a:t>
            </a:r>
            <a:r>
              <a:rPr lang="en-US" altLang="hu-HU" sz="2600" dirty="0"/>
              <a:t>executing </a:t>
            </a:r>
            <a:r>
              <a:rPr lang="en-US" altLang="hu-HU" sz="2600" i="1" dirty="0"/>
              <a:t>integrated and multi-sector actions</a:t>
            </a:r>
            <a:r>
              <a:rPr lang="en-US" altLang="hu-HU" sz="2600" b="1" dirty="0"/>
              <a:t>.</a:t>
            </a:r>
            <a:r>
              <a:rPr lang="en-US" altLang="hu-HU" sz="2600" dirty="0"/>
              <a:t> </a:t>
            </a:r>
            <a:r>
              <a:rPr lang="hu-HU" altLang="hu-HU" sz="2600" dirty="0"/>
              <a:t> 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27734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1080" y="260350"/>
            <a:ext cx="10195560" cy="935038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 smtClean="0">
                <a:solidFill>
                  <a:srgbClr val="0070C0"/>
                </a:solidFill>
              </a:rPr>
              <a:t>5. </a:t>
            </a:r>
            <a:r>
              <a:rPr lang="en-US" altLang="hu-HU" sz="4000" b="1" dirty="0" smtClean="0">
                <a:solidFill>
                  <a:srgbClr val="0070C0"/>
                </a:solidFill>
              </a:rPr>
              <a:t>National </a:t>
            </a:r>
            <a:r>
              <a:rPr lang="en-US" altLang="hu-HU" sz="4000" b="1" dirty="0">
                <a:solidFill>
                  <a:srgbClr val="0070C0"/>
                </a:solidFill>
              </a:rPr>
              <a:t>Rural Development Plans (2004-2006) </a:t>
            </a:r>
            <a:endParaRPr lang="hu-HU" altLang="hu-HU" sz="4000" b="1" dirty="0">
              <a:solidFill>
                <a:srgbClr val="0070C0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056" y="1774521"/>
            <a:ext cx="8244680" cy="4352925"/>
          </a:xfrm>
        </p:spPr>
        <p:txBody>
          <a:bodyPr/>
          <a:lstStyle/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hu-HU" sz="2800" dirty="0"/>
              <a:t>Each new Member State was asked  to set up a temporary rural development instrument. </a:t>
            </a:r>
          </a:p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hu-HU" altLang="hu-HU" sz="2800" dirty="0" err="1"/>
              <a:t>Measures</a:t>
            </a:r>
            <a:r>
              <a:rPr lang="hu-HU" altLang="hu-HU" sz="2800" dirty="0"/>
              <a:t>: </a:t>
            </a:r>
          </a:p>
          <a:p>
            <a:pPr algn="l"/>
            <a:r>
              <a:rPr lang="hu-HU" altLang="hu-HU" sz="2800" dirty="0"/>
              <a:t>- </a:t>
            </a:r>
            <a:r>
              <a:rPr lang="en-US" altLang="hu-HU" sz="2800" dirty="0"/>
              <a:t>semi-subsistence farms undergoing restructuring, </a:t>
            </a:r>
          </a:p>
          <a:p>
            <a:pPr algn="l"/>
            <a:r>
              <a:rPr lang="en-US" altLang="hu-HU" sz="2800" dirty="0"/>
              <a:t>- producer groups, </a:t>
            </a:r>
          </a:p>
          <a:p>
            <a:pPr algn="l"/>
            <a:r>
              <a:rPr lang="en-US" altLang="hu-HU" sz="2800" dirty="0"/>
              <a:t>- compliance with Community standards, </a:t>
            </a:r>
          </a:p>
          <a:p>
            <a:pPr algn="l"/>
            <a:r>
              <a:rPr lang="en-US" altLang="hu-HU" sz="2800" dirty="0"/>
              <a:t>- technical assistance and  </a:t>
            </a:r>
          </a:p>
          <a:p>
            <a:pPr algn="l"/>
            <a:r>
              <a:rPr lang="en-US" altLang="hu-HU" sz="2800" dirty="0"/>
              <a:t>- complements to direct payments.</a:t>
            </a:r>
            <a:endParaRPr lang="hu-HU" altLang="hu-HU" sz="2800" dirty="0"/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200030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9640" y="0"/>
            <a:ext cx="10757144" cy="826718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 smtClean="0">
                <a:solidFill>
                  <a:srgbClr val="0070C0"/>
                </a:solidFill>
              </a:rPr>
              <a:t>5. </a:t>
            </a:r>
            <a:r>
              <a:rPr lang="en-US" altLang="hu-HU" sz="4000" b="1" dirty="0" smtClean="0">
                <a:solidFill>
                  <a:srgbClr val="0070C0"/>
                </a:solidFill>
              </a:rPr>
              <a:t>National </a:t>
            </a:r>
            <a:r>
              <a:rPr lang="en-US" altLang="hu-HU" sz="4000" b="1" dirty="0">
                <a:solidFill>
                  <a:srgbClr val="0070C0"/>
                </a:solidFill>
              </a:rPr>
              <a:t>Rural Development Plans (2004-2006)</a:t>
            </a:r>
            <a:r>
              <a:rPr lang="hu-HU" altLang="hu-HU" sz="4000" b="1" dirty="0">
                <a:solidFill>
                  <a:srgbClr val="0070C0"/>
                </a:solidFill>
              </a:rPr>
              <a:t> (2)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0906" y="1112520"/>
            <a:ext cx="7812882" cy="4764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hu-HU" sz="2800" b="1" i="1" dirty="0" smtClean="0">
                <a:solidFill>
                  <a:srgbClr val="0070C0"/>
                </a:solidFill>
              </a:rPr>
              <a:t>Hungary</a:t>
            </a:r>
            <a:r>
              <a:rPr lang="hu-HU" altLang="hu-HU" sz="2800" i="1" dirty="0" smtClean="0">
                <a:solidFill>
                  <a:srgbClr val="0070C0"/>
                </a:solidFill>
              </a:rPr>
              <a:t> </a:t>
            </a:r>
            <a:r>
              <a:rPr lang="hu-HU" altLang="hu-HU" sz="2800" dirty="0" smtClean="0">
                <a:solidFill>
                  <a:srgbClr val="0070C0"/>
                </a:solidFill>
              </a:rPr>
              <a:t> </a:t>
            </a:r>
            <a:endParaRPr lang="hu-HU" altLang="hu-HU" sz="2800" dirty="0">
              <a:solidFill>
                <a:srgbClr val="0070C0"/>
              </a:solidFill>
            </a:endParaRP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dirty="0"/>
              <a:t>I</a:t>
            </a:r>
            <a:r>
              <a:rPr lang="en-US" altLang="hu-HU" sz="2800" dirty="0" err="1"/>
              <a:t>mprove</a:t>
            </a:r>
            <a:r>
              <a:rPr lang="en-US" altLang="hu-HU" sz="2800" dirty="0"/>
              <a:t> efficiency of production </a:t>
            </a:r>
            <a:endParaRPr lang="hu-HU" altLang="hu-HU" sz="28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dirty="0" err="1"/>
              <a:t>Environmental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issue</a:t>
            </a:r>
            <a:r>
              <a:rPr lang="hu-HU" altLang="hu-HU" sz="2800" dirty="0"/>
              <a:t>: HUF </a:t>
            </a:r>
            <a:r>
              <a:rPr lang="hu-HU" altLang="hu-HU" sz="2800" dirty="0" err="1"/>
              <a:t>Billion</a:t>
            </a:r>
            <a:r>
              <a:rPr lang="hu-HU" altLang="hu-HU" sz="2800" dirty="0"/>
              <a:t> 44: . 1,5 </a:t>
            </a:r>
            <a:r>
              <a:rPr lang="hu-HU" altLang="hu-HU" sz="2800" dirty="0" err="1"/>
              <a:t>Million</a:t>
            </a:r>
            <a:r>
              <a:rPr lang="hu-HU" altLang="hu-HU" sz="2800" dirty="0"/>
              <a:t> ha </a:t>
            </a:r>
          </a:p>
          <a:p>
            <a:pPr algn="l">
              <a:lnSpc>
                <a:spcPct val="90000"/>
              </a:lnSpc>
            </a:pPr>
            <a:r>
              <a:rPr lang="hu-HU" altLang="hu-HU" sz="2800" dirty="0"/>
              <a:t>  </a:t>
            </a:r>
            <a:r>
              <a:rPr lang="hu-HU" altLang="hu-HU" sz="2800" dirty="0" err="1"/>
              <a:t>covered</a:t>
            </a:r>
            <a:endParaRPr lang="hu-HU" altLang="hu-HU" sz="28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dirty="0" err="1"/>
              <a:t>Difficulties</a:t>
            </a:r>
            <a:r>
              <a:rPr lang="hu-HU" altLang="hu-HU" sz="2800" dirty="0"/>
              <a:t>  of </a:t>
            </a:r>
            <a:r>
              <a:rPr lang="hu-HU" altLang="hu-HU" sz="2800" dirty="0" err="1"/>
              <a:t>organic</a:t>
            </a:r>
            <a:r>
              <a:rPr lang="hu-HU" altLang="hu-HU" sz="2800" dirty="0"/>
              <a:t> </a:t>
            </a:r>
            <a:r>
              <a:rPr lang="hu-HU" altLang="hu-HU" sz="2800" dirty="0" err="1"/>
              <a:t>production</a:t>
            </a:r>
            <a:endParaRPr lang="hu-HU" altLang="hu-HU" sz="2800" dirty="0"/>
          </a:p>
          <a:p>
            <a:pPr>
              <a:lnSpc>
                <a:spcPct val="90000"/>
              </a:lnSpc>
            </a:pPr>
            <a:r>
              <a:rPr lang="en-US" altLang="hu-HU" sz="2800" b="1" i="1" dirty="0">
                <a:solidFill>
                  <a:srgbClr val="0070C0"/>
                </a:solidFill>
              </a:rPr>
              <a:t>Slovakia</a:t>
            </a:r>
            <a:r>
              <a:rPr lang="hu-HU" altLang="hu-HU" sz="2800" b="1" dirty="0">
                <a:solidFill>
                  <a:srgbClr val="0070C0"/>
                </a:solidFill>
              </a:rPr>
              <a:t> 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dirty="0"/>
              <a:t>More </a:t>
            </a:r>
            <a:r>
              <a:rPr lang="en-US" altLang="hu-HU" sz="2800" dirty="0"/>
              <a:t>money spent on</a:t>
            </a:r>
            <a:r>
              <a:rPr lang="hu-HU" altLang="hu-HU" sz="2800" dirty="0"/>
              <a:t> </a:t>
            </a:r>
            <a:r>
              <a:rPr lang="hu-HU" altLang="hu-HU" sz="2800" dirty="0" err="1"/>
              <a:t>rural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development</a:t>
            </a:r>
            <a:r>
              <a:rPr lang="hu-HU" altLang="hu-HU" sz="2800" dirty="0"/>
              <a:t>, </a:t>
            </a:r>
            <a:r>
              <a:rPr lang="hu-HU" altLang="hu-HU" sz="2800" dirty="0" err="1"/>
              <a:t>than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r>
              <a:rPr lang="hu-HU" altLang="hu-HU" sz="2800" dirty="0" err="1"/>
              <a:t>on</a:t>
            </a:r>
            <a:r>
              <a:rPr lang="en-US" altLang="hu-HU" sz="2800" dirty="0"/>
              <a:t> </a:t>
            </a:r>
            <a:r>
              <a:rPr lang="hu-HU" altLang="hu-HU" sz="2800" dirty="0"/>
              <a:t> </a:t>
            </a:r>
          </a:p>
          <a:p>
            <a:pPr algn="l">
              <a:lnSpc>
                <a:spcPct val="90000"/>
              </a:lnSpc>
            </a:pPr>
            <a:r>
              <a:rPr lang="hu-HU" altLang="hu-HU" sz="2800" dirty="0"/>
              <a:t>  </a:t>
            </a:r>
            <a:r>
              <a:rPr lang="en-US" altLang="hu-HU" sz="2800" dirty="0"/>
              <a:t>operational program </a:t>
            </a:r>
            <a:r>
              <a:rPr lang="en-US" altLang="hu-HU" sz="2800" dirty="0" smtClean="0"/>
              <a:t>o</a:t>
            </a:r>
            <a:r>
              <a:rPr lang="hu-HU" altLang="hu-HU" sz="2800" dirty="0" smtClean="0"/>
              <a:t>f</a:t>
            </a:r>
            <a:r>
              <a:rPr lang="en-US" altLang="hu-HU" sz="2800" dirty="0" smtClean="0"/>
              <a:t> </a:t>
            </a:r>
            <a:r>
              <a:rPr lang="en-US" altLang="hu-HU" sz="2800" dirty="0"/>
              <a:t>agricultural production </a:t>
            </a:r>
            <a:r>
              <a:rPr lang="hu-HU" altLang="hu-HU" sz="2800" dirty="0"/>
              <a:t> </a:t>
            </a:r>
          </a:p>
          <a:p>
            <a:pPr algn="ctr">
              <a:lnSpc>
                <a:spcPct val="90000"/>
              </a:lnSpc>
            </a:pPr>
            <a:endParaRPr lang="hu-HU" altLang="hu-HU" sz="2800" dirty="0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31747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1814" y="404813"/>
            <a:ext cx="6192837" cy="792162"/>
          </a:xfrm>
        </p:spPr>
        <p:txBody>
          <a:bodyPr>
            <a:normAutofit/>
          </a:bodyPr>
          <a:lstStyle/>
          <a:p>
            <a:pPr algn="ctr"/>
            <a:r>
              <a:rPr lang="en-US" altLang="hu-HU" sz="4000" b="1" dirty="0">
                <a:solidFill>
                  <a:srgbClr val="0070C0"/>
                </a:solidFill>
              </a:rPr>
              <a:t>General issues in CEECs</a:t>
            </a:r>
            <a:r>
              <a:rPr lang="hu-HU" altLang="hu-HU" sz="4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1539240"/>
            <a:ext cx="7697788" cy="433768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hu-HU" altLang="hu-HU" sz="2800" dirty="0"/>
              <a:t>B</a:t>
            </a:r>
            <a:r>
              <a:rPr lang="en-US" altLang="hu-HU" sz="2800" dirty="0" err="1"/>
              <a:t>udget</a:t>
            </a:r>
            <a:r>
              <a:rPr lang="en-US" altLang="hu-HU" sz="2800" dirty="0"/>
              <a:t> used</a:t>
            </a:r>
            <a:r>
              <a:rPr lang="hu-HU" altLang="hu-HU" sz="2800" dirty="0"/>
              <a:t>: </a:t>
            </a:r>
            <a:r>
              <a:rPr lang="en-US" altLang="hu-HU" sz="2800" dirty="0"/>
              <a:t> similarities as well as some differences 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in</a:t>
            </a:r>
            <a:r>
              <a:rPr lang="hu-HU" altLang="hu-HU" sz="2800" dirty="0"/>
              <a:t> CEE </a:t>
            </a:r>
          </a:p>
          <a:p>
            <a:pPr algn="l">
              <a:lnSpc>
                <a:spcPct val="90000"/>
              </a:lnSpc>
            </a:pPr>
            <a:r>
              <a:rPr lang="en-US" altLang="hu-HU" sz="2800" dirty="0"/>
              <a:t>Rural development measures were </a:t>
            </a:r>
            <a:r>
              <a:rPr lang="hu-HU" altLang="hu-HU" sz="2800" dirty="0" err="1"/>
              <a:t>mostly</a:t>
            </a:r>
            <a:r>
              <a:rPr lang="hu-HU" altLang="hu-HU" sz="2800" dirty="0"/>
              <a:t> </a:t>
            </a:r>
            <a:r>
              <a:rPr lang="en-US" altLang="hu-HU" sz="2800" dirty="0"/>
              <a:t>financed from the EAGGF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r>
              <a:rPr lang="hu-HU" altLang="hu-HU" sz="2800" dirty="0"/>
              <a:t> </a:t>
            </a:r>
            <a:r>
              <a:rPr lang="en-US" altLang="hu-HU" sz="2800" dirty="0"/>
              <a:t> </a:t>
            </a:r>
            <a:endParaRPr lang="hu-HU" altLang="hu-HU" sz="2800" dirty="0"/>
          </a:p>
          <a:p>
            <a:pPr algn="l">
              <a:lnSpc>
                <a:spcPct val="90000"/>
              </a:lnSpc>
            </a:pPr>
            <a:r>
              <a:rPr lang="en-US" altLang="hu-HU" sz="2800" dirty="0"/>
              <a:t>Czech Republic and Hungary</a:t>
            </a:r>
            <a:r>
              <a:rPr lang="hu-HU" altLang="hu-HU" sz="2800" dirty="0"/>
              <a:t>:</a:t>
            </a:r>
            <a:r>
              <a:rPr lang="en-US" altLang="hu-HU" sz="2800" dirty="0"/>
              <a:t> some investments </a:t>
            </a:r>
            <a:r>
              <a:rPr lang="hu-HU" altLang="hu-HU" sz="2800" dirty="0"/>
              <a:t> </a:t>
            </a:r>
            <a:r>
              <a:rPr lang="en-US" altLang="hu-HU" sz="2800" dirty="0"/>
              <a:t> from the European Regional Development Fund.</a:t>
            </a:r>
            <a:endParaRPr lang="hu-HU" altLang="hu-HU" sz="2800" dirty="0"/>
          </a:p>
          <a:p>
            <a:pPr algn="l">
              <a:lnSpc>
                <a:spcPct val="90000"/>
              </a:lnSpc>
            </a:pPr>
            <a:r>
              <a:rPr lang="hu-HU" altLang="hu-HU" sz="2800" dirty="0"/>
              <a:t>CEE: N</a:t>
            </a:r>
            <a:r>
              <a:rPr lang="en-US" altLang="hu-HU" sz="2800" dirty="0"/>
              <a:t>o significant difference between the E-10 countries</a:t>
            </a:r>
            <a:endParaRPr lang="hu-HU" altLang="hu-HU" sz="2800" dirty="0"/>
          </a:p>
          <a:p>
            <a:pPr algn="l">
              <a:lnSpc>
                <a:spcPct val="90000"/>
              </a:lnSpc>
            </a:pPr>
            <a:r>
              <a:rPr lang="hu-HU" altLang="hu-HU" sz="2800" dirty="0" err="1"/>
              <a:t>Tasks</a:t>
            </a:r>
            <a:r>
              <a:rPr lang="hu-HU" altLang="hu-HU" sz="2800" dirty="0"/>
              <a:t> and </a:t>
            </a:r>
            <a:r>
              <a:rPr lang="hu-HU" altLang="hu-HU" sz="2800" dirty="0" err="1"/>
              <a:t>problems</a:t>
            </a:r>
            <a:r>
              <a:rPr lang="hu-HU" altLang="hu-HU" sz="2800" dirty="0"/>
              <a:t> </a:t>
            </a:r>
            <a:r>
              <a:rPr lang="hu-HU" altLang="hu-HU" sz="2800" dirty="0" err="1" smtClean="0"/>
              <a:t>are</a:t>
            </a:r>
            <a:r>
              <a:rPr lang="hu-HU" altLang="hu-HU" sz="2800" dirty="0" smtClean="0"/>
              <a:t> </a:t>
            </a:r>
            <a:r>
              <a:rPr lang="hu-HU" altLang="hu-HU" sz="2800" dirty="0" err="1"/>
              <a:t>also</a:t>
            </a:r>
            <a:r>
              <a:rPr lang="hu-HU" altLang="hu-HU" sz="2800" dirty="0"/>
              <a:t> </a:t>
            </a:r>
            <a:r>
              <a:rPr lang="hu-HU" altLang="hu-HU" sz="2800" dirty="0" err="1"/>
              <a:t>similiar</a:t>
            </a:r>
            <a:r>
              <a:rPr lang="en-US" altLang="hu-HU" sz="2800" dirty="0"/>
              <a:t> </a:t>
            </a:r>
            <a:r>
              <a:rPr lang="hu-HU" altLang="hu-HU" sz="2800" dirty="0" err="1" smtClean="0"/>
              <a:t>in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CEECs</a:t>
            </a:r>
            <a:endParaRPr lang="hu-HU" altLang="hu-HU" sz="2800" dirty="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15593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0908" y="232406"/>
            <a:ext cx="7129462" cy="576262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hu-HU" altLang="hu-HU" sz="4000" b="1" dirty="0" err="1">
                <a:solidFill>
                  <a:srgbClr val="0070C0"/>
                </a:solidFill>
              </a:rPr>
              <a:t>How</a:t>
            </a:r>
            <a:r>
              <a:rPr lang="hu-HU" altLang="hu-HU" sz="4000" b="1" dirty="0">
                <a:solidFill>
                  <a:srgbClr val="0070C0"/>
                </a:solidFill>
              </a:rPr>
              <a:t> </a:t>
            </a:r>
            <a:r>
              <a:rPr lang="hu-HU" altLang="hu-HU" sz="4000" b="1" dirty="0" err="1">
                <a:solidFill>
                  <a:srgbClr val="0070C0"/>
                </a:solidFill>
              </a:rPr>
              <a:t>to</a:t>
            </a:r>
            <a:r>
              <a:rPr lang="hu-HU" altLang="hu-HU" sz="4000" b="1" dirty="0">
                <a:solidFill>
                  <a:srgbClr val="0070C0"/>
                </a:solidFill>
              </a:rPr>
              <a:t> </a:t>
            </a:r>
            <a:r>
              <a:rPr lang="hu-HU" altLang="hu-HU" sz="4000" b="1" dirty="0" err="1">
                <a:solidFill>
                  <a:srgbClr val="0070C0"/>
                </a:solidFill>
              </a:rPr>
              <a:t>proceed</a:t>
            </a:r>
            <a:r>
              <a:rPr lang="hu-HU" altLang="hu-HU" sz="4000" b="1" dirty="0">
                <a:solidFill>
                  <a:srgbClr val="0070C0"/>
                </a:solidFill>
              </a:rPr>
              <a:t> (2007-2013</a:t>
            </a:r>
            <a:r>
              <a:rPr lang="hu-HU" altLang="hu-HU" sz="3200" dirty="0" smtClean="0">
                <a:solidFill>
                  <a:srgbClr val="0070C0"/>
                </a:solidFill>
              </a:rPr>
              <a:t>)?</a:t>
            </a:r>
            <a:endParaRPr lang="hu-HU" altLang="hu-HU" sz="3200" dirty="0">
              <a:solidFill>
                <a:srgbClr val="0070C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8574" y="935059"/>
            <a:ext cx="8762455" cy="4902070"/>
          </a:xfrm>
        </p:spPr>
        <p:txBody>
          <a:bodyPr>
            <a:noAutofit/>
          </a:bodyPr>
          <a:lstStyle/>
          <a:p>
            <a:pPr algn="l"/>
            <a:r>
              <a:rPr lang="en-US" altLang="hu-HU" sz="3200" dirty="0"/>
              <a:t>Commission</a:t>
            </a:r>
            <a:r>
              <a:rPr lang="hu-HU" altLang="hu-HU" sz="3200" dirty="0"/>
              <a:t>:</a:t>
            </a:r>
            <a:r>
              <a:rPr lang="en-US" altLang="hu-HU" sz="3200" dirty="0"/>
              <a:t> proposed to work out a new generation of rural development programs in</a:t>
            </a:r>
            <a:r>
              <a:rPr lang="hu-HU" altLang="hu-HU" sz="3200" dirty="0"/>
              <a:t> (</a:t>
            </a:r>
            <a:r>
              <a:rPr lang="en-US" altLang="hu-HU" sz="3200" dirty="0"/>
              <a:t>2002</a:t>
            </a:r>
            <a:r>
              <a:rPr lang="hu-HU" altLang="hu-HU" sz="3200" dirty="0"/>
              <a:t>)</a:t>
            </a:r>
            <a:r>
              <a:rPr lang="en-US" altLang="hu-HU" sz="3200" dirty="0"/>
              <a:t> </a:t>
            </a:r>
            <a:endParaRPr lang="hu-HU" altLang="hu-HU" sz="32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3200" b="1" dirty="0">
                <a:solidFill>
                  <a:srgbClr val="FF0000"/>
                </a:solidFill>
              </a:rPr>
              <a:t>S</a:t>
            </a:r>
            <a:r>
              <a:rPr lang="en-US" altLang="hu-HU" sz="3200" b="1" dirty="0">
                <a:solidFill>
                  <a:srgbClr val="FF0000"/>
                </a:solidFill>
              </a:rPr>
              <a:t>ingle fund 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 (European </a:t>
            </a:r>
            <a:r>
              <a:rPr lang="hu-HU" altLang="hu-HU" sz="3200" b="1" dirty="0" err="1" smtClean="0">
                <a:solidFill>
                  <a:srgbClr val="FF0000"/>
                </a:solidFill>
              </a:rPr>
              <a:t>Agricultural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 </a:t>
            </a:r>
            <a:r>
              <a:rPr lang="hu-HU" altLang="hu-HU" sz="3200" b="1" dirty="0" err="1" smtClean="0">
                <a:solidFill>
                  <a:srgbClr val="FF0000"/>
                </a:solidFill>
              </a:rPr>
              <a:t>Fund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 </a:t>
            </a:r>
            <a:r>
              <a:rPr lang="hu-HU" altLang="hu-HU" sz="3200" b="1" dirty="0" err="1" smtClean="0">
                <a:solidFill>
                  <a:srgbClr val="FF0000"/>
                </a:solidFill>
              </a:rPr>
              <a:t>for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 </a:t>
            </a:r>
            <a:r>
              <a:rPr lang="hu-HU" altLang="hu-HU" sz="3200" b="1" dirty="0" err="1" smtClean="0">
                <a:solidFill>
                  <a:srgbClr val="FF0000"/>
                </a:solidFill>
              </a:rPr>
              <a:t>Rural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 </a:t>
            </a:r>
            <a:r>
              <a:rPr lang="hu-HU" altLang="hu-HU" sz="3200" b="1" dirty="0" err="1" smtClean="0">
                <a:solidFill>
                  <a:srgbClr val="FF0000"/>
                </a:solidFill>
              </a:rPr>
              <a:t>Development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, EAFRD) </a:t>
            </a:r>
            <a:r>
              <a:rPr lang="en-US" altLang="hu-HU" sz="3200" dirty="0" smtClean="0"/>
              <a:t>would </a:t>
            </a:r>
            <a:r>
              <a:rPr lang="en-US" altLang="hu-HU" sz="3200" dirty="0"/>
              <a:t>support rural development programs </a:t>
            </a:r>
            <a:r>
              <a:rPr lang="hu-HU" altLang="hu-HU" sz="3200" dirty="0"/>
              <a:t>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3200" dirty="0"/>
              <a:t>Q</a:t>
            </a:r>
            <a:r>
              <a:rPr lang="en-US" altLang="hu-HU" sz="3200" dirty="0" err="1"/>
              <a:t>uestion</a:t>
            </a:r>
            <a:r>
              <a:rPr lang="hu-HU" altLang="hu-HU" sz="3200" dirty="0"/>
              <a:t>: </a:t>
            </a:r>
            <a:r>
              <a:rPr lang="en-US" altLang="hu-HU" sz="3200" dirty="0"/>
              <a:t> how to </a:t>
            </a:r>
            <a:r>
              <a:rPr lang="en-US" altLang="hu-HU" sz="3200" dirty="0" err="1"/>
              <a:t>centre</a:t>
            </a:r>
            <a:r>
              <a:rPr lang="en-US" altLang="hu-HU" sz="3200" dirty="0"/>
              <a:t> a policy more around the </a:t>
            </a:r>
            <a:r>
              <a:rPr lang="en-US" altLang="hu-HU" sz="3200" dirty="0">
                <a:solidFill>
                  <a:srgbClr val="FF0000"/>
                </a:solidFill>
              </a:rPr>
              <a:t>territorial instead of the sector </a:t>
            </a:r>
            <a:r>
              <a:rPr lang="en-US" altLang="hu-HU" sz="3200" dirty="0"/>
              <a:t>line </a:t>
            </a:r>
            <a:endParaRPr lang="hu-HU" altLang="hu-HU" sz="32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3200" dirty="0"/>
              <a:t>Salzburg </a:t>
            </a:r>
            <a:r>
              <a:rPr lang="hu-HU" altLang="hu-HU" sz="3200" dirty="0" err="1"/>
              <a:t>conference</a:t>
            </a:r>
            <a:r>
              <a:rPr lang="hu-HU" altLang="hu-HU" sz="3200" dirty="0"/>
              <a:t>: </a:t>
            </a:r>
            <a:r>
              <a:rPr lang="en-US" altLang="hu-HU" sz="3200" i="1" dirty="0"/>
              <a:t>set up some principles for future development</a:t>
            </a:r>
            <a:r>
              <a:rPr lang="hu-HU" altLang="hu-HU" sz="3200" dirty="0"/>
              <a:t> 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25699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8010" y="-182880"/>
            <a:ext cx="7128510" cy="1264920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 err="1">
                <a:solidFill>
                  <a:srgbClr val="0070C0"/>
                </a:solidFill>
              </a:rPr>
              <a:t>Rural</a:t>
            </a:r>
            <a:r>
              <a:rPr lang="hu-HU" altLang="hu-HU" sz="4000" b="1" dirty="0">
                <a:solidFill>
                  <a:srgbClr val="0070C0"/>
                </a:solidFill>
              </a:rPr>
              <a:t> </a:t>
            </a:r>
            <a:r>
              <a:rPr lang="hu-HU" altLang="hu-HU" sz="4000" b="1" dirty="0" err="1">
                <a:solidFill>
                  <a:srgbClr val="0070C0"/>
                </a:solidFill>
              </a:rPr>
              <a:t>development</a:t>
            </a:r>
            <a:r>
              <a:rPr lang="hu-HU" altLang="hu-HU" sz="4000" b="1" dirty="0">
                <a:solidFill>
                  <a:srgbClr val="0070C0"/>
                </a:solidFill>
              </a:rPr>
              <a:t> (2007-2013)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484313"/>
            <a:ext cx="7848600" cy="4392612"/>
          </a:xfrm>
        </p:spPr>
        <p:txBody>
          <a:bodyPr>
            <a:normAutofit/>
          </a:bodyPr>
          <a:lstStyle/>
          <a:p>
            <a:pPr marL="609600" indent="-609600" algn="l"/>
            <a:r>
              <a:rPr lang="en-US" altLang="hu-HU" sz="3200" dirty="0"/>
              <a:t>T</a:t>
            </a:r>
            <a:r>
              <a:rPr lang="en-US" altLang="hu-HU" sz="3200" i="1" dirty="0"/>
              <a:t>hree objectives</a:t>
            </a:r>
            <a:r>
              <a:rPr lang="hu-HU" altLang="hu-HU" sz="3200" i="1" dirty="0"/>
              <a:t>:</a:t>
            </a:r>
          </a:p>
          <a:p>
            <a:pPr marL="609600" indent="-609600" algn="l">
              <a:buFont typeface="Wingdings" panose="05000000000000000000" pitchFamily="2" charset="2"/>
              <a:buAutoNum type="alphaLcParenBoth"/>
            </a:pPr>
            <a:r>
              <a:rPr lang="en-US" altLang="hu-HU" sz="3200" i="1" dirty="0">
                <a:solidFill>
                  <a:srgbClr val="FF0000"/>
                </a:solidFill>
              </a:rPr>
              <a:t>Increasing competitiveness</a:t>
            </a:r>
            <a:r>
              <a:rPr lang="en-US" altLang="hu-HU" sz="3200" dirty="0">
                <a:solidFill>
                  <a:srgbClr val="FF0000"/>
                </a:solidFill>
              </a:rPr>
              <a:t> </a:t>
            </a:r>
            <a:r>
              <a:rPr lang="en-US" altLang="hu-HU" sz="3200" dirty="0"/>
              <a:t>of the farms and forestry sector through getting support for restructuring, modernization and quality production.</a:t>
            </a:r>
            <a:r>
              <a:rPr lang="en-US" altLang="hu-HU" sz="3200" b="1" dirty="0"/>
              <a:t>  </a:t>
            </a:r>
            <a:r>
              <a:rPr lang="en-US" altLang="hu-HU" sz="3200" dirty="0"/>
              <a:t>  </a:t>
            </a:r>
            <a:r>
              <a:rPr lang="hu-HU" altLang="hu-HU" sz="3200" dirty="0"/>
              <a:t> </a:t>
            </a:r>
            <a:r>
              <a:rPr lang="en-US" altLang="hu-HU" sz="3200" dirty="0"/>
              <a:t> </a:t>
            </a:r>
            <a:endParaRPr lang="hu-HU" altLang="hu-HU" sz="3200" dirty="0"/>
          </a:p>
          <a:p>
            <a:pPr marL="609600" indent="-609600" algn="l">
              <a:buFont typeface="Wingdings" panose="05000000000000000000" pitchFamily="2" charset="2"/>
              <a:buAutoNum type="alphaLcParenBoth"/>
            </a:pPr>
            <a:r>
              <a:rPr lang="en-US" altLang="hu-HU" sz="3200" i="1" dirty="0"/>
              <a:t>to save and protect the </a:t>
            </a:r>
            <a:r>
              <a:rPr lang="en-US" altLang="hu-HU" sz="3200" i="1" dirty="0">
                <a:solidFill>
                  <a:srgbClr val="FF0000"/>
                </a:solidFill>
              </a:rPr>
              <a:t>environment and the countryside</a:t>
            </a:r>
            <a:r>
              <a:rPr lang="en-US" altLang="hu-HU" sz="3200" dirty="0">
                <a:solidFill>
                  <a:srgbClr val="FF0000"/>
                </a:solidFill>
              </a:rPr>
              <a:t>; </a:t>
            </a:r>
            <a:endParaRPr lang="hu-HU" altLang="hu-HU" sz="3200" dirty="0">
              <a:solidFill>
                <a:srgbClr val="FF0000"/>
              </a:solidFill>
            </a:endParaRPr>
          </a:p>
          <a:p>
            <a:pPr marL="609600" indent="-609600" algn="l">
              <a:buFont typeface="Wingdings" panose="05000000000000000000" pitchFamily="2" charset="2"/>
              <a:buAutoNum type="alphaLcParenBoth"/>
            </a:pPr>
            <a:r>
              <a:rPr lang="en-US" altLang="hu-HU" sz="3200" dirty="0"/>
              <a:t>addressing the </a:t>
            </a:r>
            <a:r>
              <a:rPr lang="en-US" altLang="hu-HU" sz="3200" i="1" dirty="0">
                <a:solidFill>
                  <a:srgbClr val="FF0000"/>
                </a:solidFill>
              </a:rPr>
              <a:t>quality of the life</a:t>
            </a:r>
            <a:r>
              <a:rPr lang="en-US" altLang="hu-HU" sz="3200" dirty="0"/>
              <a:t> </a:t>
            </a:r>
            <a:endParaRPr lang="hu-HU" altLang="hu-HU" sz="3200" dirty="0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4424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0070C0"/>
                </a:solidFill>
              </a:rPr>
              <a:t>EU Policy </a:t>
            </a:r>
            <a:r>
              <a:rPr lang="hu-HU" sz="3600" b="1" dirty="0" err="1" smtClean="0">
                <a:solidFill>
                  <a:srgbClr val="0070C0"/>
                </a:solidFill>
              </a:rPr>
              <a:t>on</a:t>
            </a:r>
            <a:r>
              <a:rPr lang="hu-HU" sz="3600" b="1" dirty="0" smtClean="0">
                <a:solidFill>
                  <a:srgbClr val="0070C0"/>
                </a:solidFill>
              </a:rPr>
              <a:t> </a:t>
            </a:r>
            <a:r>
              <a:rPr lang="hu-HU" sz="3600" b="1" dirty="0" err="1" smtClean="0">
                <a:solidFill>
                  <a:srgbClr val="0070C0"/>
                </a:solidFill>
              </a:rPr>
              <a:t>Rural</a:t>
            </a:r>
            <a:r>
              <a:rPr lang="hu-HU" sz="3600" b="1" dirty="0" smtClean="0">
                <a:solidFill>
                  <a:srgbClr val="0070C0"/>
                </a:solidFill>
              </a:rPr>
              <a:t> </a:t>
            </a:r>
            <a:r>
              <a:rPr lang="hu-HU" sz="3600" b="1" dirty="0" err="1" smtClean="0">
                <a:solidFill>
                  <a:srgbClr val="0070C0"/>
                </a:solidFill>
              </a:rPr>
              <a:t>Development</a:t>
            </a:r>
            <a:r>
              <a:rPr lang="hu-HU" sz="3600" b="1" dirty="0" smtClean="0">
                <a:solidFill>
                  <a:srgbClr val="0070C0"/>
                </a:solidFill>
              </a:rPr>
              <a:t> 2007-2013</a:t>
            </a:r>
            <a:endParaRPr lang="hu-HU" sz="36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4962099"/>
          </a:xfrm>
        </p:spPr>
        <p:txBody>
          <a:bodyPr/>
          <a:lstStyle/>
          <a:p>
            <a:pPr algn="l"/>
            <a:r>
              <a:rPr lang="hu-HU" sz="2600" b="1" dirty="0" smtClean="0"/>
              <a:t>AXIS 1: </a:t>
            </a:r>
            <a:r>
              <a:rPr lang="hu-HU" sz="2600" dirty="0" err="1" smtClean="0">
                <a:solidFill>
                  <a:srgbClr val="FF0000"/>
                </a:solidFill>
              </a:rPr>
              <a:t>aimed</a:t>
            </a:r>
            <a:r>
              <a:rPr lang="hu-HU" sz="2600" dirty="0" smtClean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to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improve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the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competitiveness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/>
              <a:t>of </a:t>
            </a:r>
            <a:r>
              <a:rPr lang="hu-HU" sz="2600" dirty="0" err="1"/>
              <a:t>agriculture</a:t>
            </a:r>
            <a:r>
              <a:rPr lang="hu-HU" sz="2600" dirty="0"/>
              <a:t> and </a:t>
            </a:r>
            <a:r>
              <a:rPr lang="hu-HU" sz="2600" dirty="0" err="1"/>
              <a:t>forestry</a:t>
            </a:r>
            <a:r>
              <a:rPr lang="hu-HU" sz="2600" dirty="0"/>
              <a:t>. </a:t>
            </a:r>
            <a:r>
              <a:rPr lang="hu-HU" sz="2600" dirty="0" err="1"/>
              <a:t>It</a:t>
            </a:r>
            <a:r>
              <a:rPr lang="hu-HU" sz="2600" dirty="0"/>
              <a:t> </a:t>
            </a:r>
            <a:r>
              <a:rPr lang="hu-HU" sz="2600" dirty="0" err="1"/>
              <a:t>included</a:t>
            </a:r>
            <a:r>
              <a:rPr lang="hu-HU" sz="2600" dirty="0"/>
              <a:t> a </a:t>
            </a:r>
            <a:r>
              <a:rPr lang="hu-HU" sz="2600" dirty="0" err="1"/>
              <a:t>range</a:t>
            </a:r>
            <a:r>
              <a:rPr lang="hu-HU" sz="2600" dirty="0"/>
              <a:t> of </a:t>
            </a:r>
            <a:r>
              <a:rPr lang="hu-HU" sz="2600" dirty="0" err="1"/>
              <a:t>meas­ures</a:t>
            </a:r>
            <a:r>
              <a:rPr lang="hu-HU" sz="2600" dirty="0"/>
              <a:t> </a:t>
            </a:r>
            <a:r>
              <a:rPr lang="hu-HU" sz="2600" dirty="0" err="1"/>
              <a:t>that</a:t>
            </a:r>
            <a:r>
              <a:rPr lang="hu-HU" sz="2600" dirty="0"/>
              <a:t> </a:t>
            </a:r>
            <a:r>
              <a:rPr lang="hu-HU" sz="2600" dirty="0" err="1"/>
              <a:t>targeted</a:t>
            </a:r>
            <a:r>
              <a:rPr lang="hu-HU" sz="2600" dirty="0"/>
              <a:t> human and </a:t>
            </a:r>
            <a:r>
              <a:rPr lang="hu-HU" sz="2600" dirty="0" err="1"/>
              <a:t>physical</a:t>
            </a:r>
            <a:r>
              <a:rPr lang="hu-HU" sz="2600" dirty="0"/>
              <a:t> </a:t>
            </a:r>
            <a:r>
              <a:rPr lang="hu-HU" sz="2600" dirty="0" err="1"/>
              <a:t>capital</a:t>
            </a:r>
            <a:r>
              <a:rPr lang="hu-HU" sz="2600" dirty="0"/>
              <a:t> </a:t>
            </a:r>
            <a:r>
              <a:rPr lang="hu-HU" sz="2600" dirty="0" err="1"/>
              <a:t>in</a:t>
            </a:r>
            <a:r>
              <a:rPr lang="hu-HU" sz="2600" dirty="0"/>
              <a:t> </a:t>
            </a:r>
            <a:r>
              <a:rPr lang="hu-HU" sz="2600" dirty="0" err="1"/>
              <a:t>the</a:t>
            </a:r>
            <a:r>
              <a:rPr lang="hu-HU" sz="2600" dirty="0"/>
              <a:t> </a:t>
            </a:r>
            <a:r>
              <a:rPr lang="hu-HU" sz="2600" dirty="0" err="1"/>
              <a:t>agricul­ture</a:t>
            </a:r>
            <a:r>
              <a:rPr lang="hu-HU" sz="2600" dirty="0"/>
              <a:t>, </a:t>
            </a:r>
            <a:r>
              <a:rPr lang="hu-HU" sz="2600" dirty="0" err="1"/>
              <a:t>food</a:t>
            </a:r>
            <a:r>
              <a:rPr lang="hu-HU" sz="2600" dirty="0"/>
              <a:t> </a:t>
            </a:r>
            <a:r>
              <a:rPr lang="hu-HU" sz="2600" dirty="0" err="1"/>
              <a:t>and</a:t>
            </a:r>
            <a:r>
              <a:rPr lang="hu-HU" sz="2600" dirty="0"/>
              <a:t> </a:t>
            </a:r>
            <a:r>
              <a:rPr lang="hu-HU" sz="2600" dirty="0" err="1"/>
              <a:t>forestry</a:t>
            </a:r>
            <a:r>
              <a:rPr lang="hu-HU" sz="2600" dirty="0"/>
              <a:t> </a:t>
            </a:r>
            <a:r>
              <a:rPr lang="hu-HU" sz="2600" dirty="0" err="1"/>
              <a:t>sectors</a:t>
            </a:r>
            <a:r>
              <a:rPr lang="hu-HU" sz="2600" dirty="0"/>
              <a:t> (</a:t>
            </a:r>
            <a:r>
              <a:rPr lang="hu-HU" sz="2600" dirty="0" err="1"/>
              <a:t>promoting</a:t>
            </a:r>
            <a:r>
              <a:rPr lang="hu-HU" sz="2600" dirty="0"/>
              <a:t> </a:t>
            </a:r>
            <a:r>
              <a:rPr lang="hu-HU" sz="2600" dirty="0" err="1"/>
              <a:t>knowledge</a:t>
            </a:r>
            <a:r>
              <a:rPr lang="hu-HU" sz="2600" dirty="0"/>
              <a:t> </a:t>
            </a:r>
            <a:r>
              <a:rPr lang="hu-HU" sz="2600" dirty="0" err="1"/>
              <a:t>transfer</a:t>
            </a:r>
            <a:r>
              <a:rPr lang="hu-HU" sz="2600" dirty="0"/>
              <a:t> </a:t>
            </a:r>
            <a:r>
              <a:rPr lang="hu-HU" sz="2600" dirty="0" err="1"/>
              <a:t>and</a:t>
            </a:r>
            <a:r>
              <a:rPr lang="hu-HU" sz="2600" dirty="0"/>
              <a:t> </a:t>
            </a:r>
            <a:r>
              <a:rPr lang="hu-HU" sz="2600" dirty="0" err="1"/>
              <a:t>innovation</a:t>
            </a:r>
            <a:r>
              <a:rPr lang="hu-HU" sz="2600" dirty="0"/>
              <a:t>) </a:t>
            </a:r>
            <a:r>
              <a:rPr lang="hu-HU" sz="2600" dirty="0" err="1"/>
              <a:t>and</a:t>
            </a:r>
            <a:r>
              <a:rPr lang="hu-HU" sz="2600" dirty="0"/>
              <a:t> </a:t>
            </a:r>
            <a:r>
              <a:rPr lang="hu-HU" sz="2600" dirty="0" err="1"/>
              <a:t>quality</a:t>
            </a:r>
            <a:r>
              <a:rPr lang="hu-HU" sz="2600" dirty="0"/>
              <a:t> </a:t>
            </a:r>
            <a:r>
              <a:rPr lang="hu-HU" sz="2600" dirty="0" err="1" smtClean="0"/>
              <a:t>production</a:t>
            </a:r>
            <a:r>
              <a:rPr lang="hu-HU" sz="2600" dirty="0" smtClean="0"/>
              <a:t>.</a:t>
            </a:r>
          </a:p>
          <a:p>
            <a:pPr algn="l"/>
            <a:endParaRPr lang="hu-HU" sz="2600" u="sng" dirty="0" smtClean="0"/>
          </a:p>
          <a:p>
            <a:pPr algn="l"/>
            <a:endParaRPr lang="hu-HU" sz="2600" u="sng" dirty="0"/>
          </a:p>
          <a:p>
            <a:pPr algn="l"/>
            <a:r>
              <a:rPr lang="hu-HU" sz="2600" b="1" u="sng" dirty="0" smtClean="0"/>
              <a:t>AXIS 2: </a:t>
            </a:r>
            <a:r>
              <a:rPr lang="hu-HU" sz="2600" dirty="0" err="1" smtClean="0">
                <a:solidFill>
                  <a:srgbClr val="FF0000"/>
                </a:solidFill>
              </a:rPr>
              <a:t>aimed</a:t>
            </a:r>
            <a:r>
              <a:rPr lang="hu-HU" sz="2600" dirty="0" smtClean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to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improve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the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environment</a:t>
            </a:r>
            <a:r>
              <a:rPr lang="hu-HU" sz="2600" dirty="0">
                <a:solidFill>
                  <a:srgbClr val="FF0000"/>
                </a:solidFill>
              </a:rPr>
              <a:t> and </a:t>
            </a:r>
            <a:r>
              <a:rPr lang="hu-HU" sz="2600" dirty="0" err="1">
                <a:solidFill>
                  <a:srgbClr val="FF0000"/>
                </a:solidFill>
              </a:rPr>
              <a:t>the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countryside</a:t>
            </a:r>
            <a:r>
              <a:rPr lang="hu-HU" sz="2600" dirty="0">
                <a:solidFill>
                  <a:srgbClr val="FF0000"/>
                </a:solidFill>
              </a:rPr>
              <a:t>, </a:t>
            </a:r>
            <a:r>
              <a:rPr lang="hu-HU" sz="2600" dirty="0" err="1"/>
              <a:t>providing</a:t>
            </a:r>
            <a:r>
              <a:rPr lang="hu-HU" sz="2600" dirty="0"/>
              <a:t> </a:t>
            </a:r>
            <a:r>
              <a:rPr lang="hu-HU" sz="2600" dirty="0" err="1"/>
              <a:t>measures</a:t>
            </a:r>
            <a:r>
              <a:rPr lang="hu-HU" sz="2600" dirty="0"/>
              <a:t> </a:t>
            </a:r>
            <a:r>
              <a:rPr lang="hu-HU" sz="2600" dirty="0" err="1"/>
              <a:t>to</a:t>
            </a:r>
            <a:r>
              <a:rPr lang="hu-HU" sz="2600" dirty="0"/>
              <a:t> </a:t>
            </a:r>
            <a:r>
              <a:rPr lang="hu-HU" sz="2600" dirty="0" err="1"/>
              <a:t>protect</a:t>
            </a:r>
            <a:r>
              <a:rPr lang="hu-HU" sz="2600" dirty="0"/>
              <a:t> </a:t>
            </a:r>
            <a:r>
              <a:rPr lang="hu-HU" sz="2600" dirty="0" err="1"/>
              <a:t>and</a:t>
            </a:r>
            <a:r>
              <a:rPr lang="hu-HU" sz="2600" dirty="0"/>
              <a:t> </a:t>
            </a:r>
            <a:r>
              <a:rPr lang="hu-HU" sz="2600" dirty="0" err="1"/>
              <a:t>enhance</a:t>
            </a:r>
            <a:r>
              <a:rPr lang="hu-HU" sz="2600" dirty="0"/>
              <a:t> </a:t>
            </a:r>
            <a:r>
              <a:rPr lang="hu-HU" sz="2600" dirty="0" err="1"/>
              <a:t>natural</a:t>
            </a:r>
            <a:r>
              <a:rPr lang="hu-HU" sz="2600" dirty="0"/>
              <a:t> </a:t>
            </a:r>
            <a:r>
              <a:rPr lang="hu-HU" sz="2600" dirty="0" err="1"/>
              <a:t>resources</a:t>
            </a:r>
            <a:r>
              <a:rPr lang="hu-HU" sz="2600" dirty="0"/>
              <a:t>, </a:t>
            </a:r>
            <a:r>
              <a:rPr lang="hu-HU" sz="2600" dirty="0" err="1"/>
              <a:t>as</a:t>
            </a:r>
            <a:r>
              <a:rPr lang="hu-HU" sz="2600" dirty="0"/>
              <a:t> </a:t>
            </a:r>
            <a:r>
              <a:rPr lang="hu-HU" sz="2600" dirty="0" err="1"/>
              <a:t>well</a:t>
            </a:r>
            <a:r>
              <a:rPr lang="hu-HU" sz="2600" dirty="0"/>
              <a:t> </a:t>
            </a:r>
            <a:r>
              <a:rPr lang="hu-HU" sz="2600" dirty="0" err="1"/>
              <a:t>as</a:t>
            </a:r>
            <a:r>
              <a:rPr lang="hu-HU" sz="2600" dirty="0"/>
              <a:t> </a:t>
            </a:r>
            <a:r>
              <a:rPr lang="hu-HU" sz="2600" dirty="0" err="1"/>
              <a:t>preserving</a:t>
            </a:r>
            <a:r>
              <a:rPr lang="hu-HU" sz="2600" dirty="0"/>
              <a:t> </a:t>
            </a:r>
            <a:r>
              <a:rPr lang="hu-HU" sz="2600" dirty="0" err="1"/>
              <a:t>high</a:t>
            </a:r>
            <a:r>
              <a:rPr lang="hu-HU" sz="2600" dirty="0"/>
              <a:t> </a:t>
            </a:r>
            <a:r>
              <a:rPr lang="hu-HU" sz="2600" dirty="0" err="1"/>
              <a:t>value</a:t>
            </a:r>
            <a:r>
              <a:rPr lang="hu-HU" sz="2600" dirty="0"/>
              <a:t> farming, </a:t>
            </a:r>
            <a:r>
              <a:rPr lang="hu-HU" sz="2600" dirty="0" err="1"/>
              <a:t>forestry</a:t>
            </a:r>
            <a:r>
              <a:rPr lang="hu-HU" sz="2600" dirty="0"/>
              <a:t> </a:t>
            </a:r>
            <a:r>
              <a:rPr lang="hu-HU" sz="2600" dirty="0" err="1"/>
              <a:t>systems</a:t>
            </a:r>
            <a:r>
              <a:rPr lang="hu-HU" sz="2600" dirty="0"/>
              <a:t> and </a:t>
            </a:r>
            <a:r>
              <a:rPr lang="hu-HU" sz="2600" dirty="0" err="1"/>
              <a:t>cultural</a:t>
            </a:r>
            <a:r>
              <a:rPr lang="hu-HU" sz="2600" dirty="0"/>
              <a:t> </a:t>
            </a:r>
            <a:r>
              <a:rPr lang="hu-HU" sz="2600" dirty="0" err="1" smtClean="0"/>
              <a:t>landscapes</a:t>
            </a:r>
            <a:r>
              <a:rPr lang="hu-HU" sz="2600" dirty="0" smtClean="0"/>
              <a:t> </a:t>
            </a:r>
            <a:r>
              <a:rPr lang="hu-HU" sz="2600" dirty="0" err="1"/>
              <a:t>in</a:t>
            </a:r>
            <a:r>
              <a:rPr lang="hu-HU" sz="2600" dirty="0"/>
              <a:t> </a:t>
            </a:r>
            <a:r>
              <a:rPr lang="hu-HU" sz="2600" dirty="0" err="1"/>
              <a:t>Europe’s</a:t>
            </a:r>
            <a:r>
              <a:rPr lang="hu-HU" sz="2600" dirty="0"/>
              <a:t> </a:t>
            </a:r>
            <a:r>
              <a:rPr lang="hu-HU" sz="2600" dirty="0" err="1"/>
              <a:t>rural</a:t>
            </a:r>
            <a:r>
              <a:rPr lang="hu-HU" sz="2600" dirty="0"/>
              <a:t> </a:t>
            </a:r>
            <a:r>
              <a:rPr lang="hu-HU" sz="2600" dirty="0" err="1"/>
              <a:t>areas</a:t>
            </a:r>
            <a:r>
              <a:rPr lang="hu-HU" sz="2600" dirty="0"/>
              <a:t>. </a:t>
            </a:r>
            <a:endParaRPr lang="hu-HU" sz="2600" dirty="0" smtClean="0"/>
          </a:p>
          <a:p>
            <a:pPr algn="l"/>
            <a:r>
              <a:rPr lang="hu-HU" b="1" dirty="0" smtClean="0"/>
              <a:t>  </a:t>
            </a:r>
            <a:endParaRPr lang="hu-HU" dirty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88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0070C0"/>
                </a:solidFill>
              </a:rPr>
              <a:t>EU Policy </a:t>
            </a:r>
            <a:r>
              <a:rPr lang="hu-HU" sz="3600" b="1" dirty="0" err="1" smtClean="0">
                <a:solidFill>
                  <a:srgbClr val="0070C0"/>
                </a:solidFill>
              </a:rPr>
              <a:t>on</a:t>
            </a:r>
            <a:r>
              <a:rPr lang="hu-HU" sz="3600" b="1" dirty="0" smtClean="0">
                <a:solidFill>
                  <a:srgbClr val="0070C0"/>
                </a:solidFill>
              </a:rPr>
              <a:t> </a:t>
            </a:r>
            <a:r>
              <a:rPr lang="hu-HU" sz="3600" b="1" dirty="0" err="1" smtClean="0">
                <a:solidFill>
                  <a:srgbClr val="0070C0"/>
                </a:solidFill>
              </a:rPr>
              <a:t>Rural</a:t>
            </a:r>
            <a:r>
              <a:rPr lang="hu-HU" sz="3600" b="1" dirty="0" smtClean="0">
                <a:solidFill>
                  <a:srgbClr val="0070C0"/>
                </a:solidFill>
              </a:rPr>
              <a:t> </a:t>
            </a:r>
            <a:r>
              <a:rPr lang="hu-HU" sz="3600" b="1" dirty="0" err="1" smtClean="0">
                <a:solidFill>
                  <a:srgbClr val="0070C0"/>
                </a:solidFill>
              </a:rPr>
              <a:t>Development</a:t>
            </a:r>
            <a:r>
              <a:rPr lang="hu-HU" sz="3600" b="1" dirty="0" smtClean="0">
                <a:solidFill>
                  <a:srgbClr val="0070C0"/>
                </a:solidFill>
              </a:rPr>
              <a:t> 2007-2013 (2)</a:t>
            </a:r>
            <a:endParaRPr lang="hu-HU" sz="36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4932000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 </a:t>
            </a:r>
          </a:p>
          <a:p>
            <a:pPr algn="l"/>
            <a:r>
              <a:rPr lang="hu-HU" sz="2600" b="1" dirty="0" err="1"/>
              <a:t>Axis</a:t>
            </a:r>
            <a:r>
              <a:rPr lang="hu-HU" sz="2600" b="1" dirty="0"/>
              <a:t> 3 </a:t>
            </a:r>
            <a:r>
              <a:rPr lang="hu-HU" sz="2600" dirty="0" err="1">
                <a:solidFill>
                  <a:srgbClr val="FF0000"/>
                </a:solidFill>
              </a:rPr>
              <a:t>aimed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to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enhance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the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quality</a:t>
            </a:r>
            <a:r>
              <a:rPr lang="hu-HU" sz="2600" dirty="0">
                <a:solidFill>
                  <a:srgbClr val="FF0000"/>
                </a:solidFill>
              </a:rPr>
              <a:t> of life </a:t>
            </a:r>
            <a:r>
              <a:rPr lang="hu-HU" sz="2600" dirty="0" err="1">
                <a:solidFill>
                  <a:srgbClr val="FF0000"/>
                </a:solidFill>
              </a:rPr>
              <a:t>in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rural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 err="1">
                <a:solidFill>
                  <a:srgbClr val="FF0000"/>
                </a:solidFill>
              </a:rPr>
              <a:t>areas</a:t>
            </a:r>
            <a:r>
              <a:rPr lang="hu-HU" sz="2600" dirty="0">
                <a:solidFill>
                  <a:srgbClr val="FF0000"/>
                </a:solidFill>
              </a:rPr>
              <a:t> </a:t>
            </a:r>
            <a:r>
              <a:rPr lang="hu-HU" sz="2600" dirty="0"/>
              <a:t>and </a:t>
            </a:r>
            <a:r>
              <a:rPr lang="hu-HU" sz="2600" dirty="0" err="1"/>
              <a:t>diversification</a:t>
            </a:r>
            <a:r>
              <a:rPr lang="hu-HU" sz="2600" dirty="0"/>
              <a:t> of </a:t>
            </a:r>
            <a:r>
              <a:rPr lang="hu-HU" sz="2600" dirty="0" err="1"/>
              <a:t>the</a:t>
            </a:r>
            <a:r>
              <a:rPr lang="hu-HU" sz="2600" dirty="0"/>
              <a:t> </a:t>
            </a:r>
            <a:r>
              <a:rPr lang="hu-HU" sz="2600" dirty="0" err="1"/>
              <a:t>rural</a:t>
            </a:r>
            <a:r>
              <a:rPr lang="hu-HU" sz="2600" dirty="0"/>
              <a:t> </a:t>
            </a:r>
            <a:r>
              <a:rPr lang="hu-HU" sz="2600" dirty="0" err="1"/>
              <a:t>economy</a:t>
            </a:r>
            <a:r>
              <a:rPr lang="hu-HU" sz="2600" dirty="0"/>
              <a:t>, </a:t>
            </a:r>
            <a:r>
              <a:rPr lang="hu-HU" sz="2600" dirty="0" err="1"/>
              <a:t>offering</a:t>
            </a:r>
            <a:r>
              <a:rPr lang="hu-HU" sz="2600" dirty="0"/>
              <a:t> </a:t>
            </a:r>
            <a:r>
              <a:rPr lang="hu-HU" sz="2600" dirty="0" err="1"/>
              <a:t>support</a:t>
            </a:r>
            <a:r>
              <a:rPr lang="hu-HU" sz="2600" dirty="0"/>
              <a:t> </a:t>
            </a:r>
            <a:r>
              <a:rPr lang="hu-HU" sz="2600" dirty="0" err="1"/>
              <a:t>for</a:t>
            </a:r>
            <a:r>
              <a:rPr lang="hu-HU" sz="2600" dirty="0"/>
              <a:t> </a:t>
            </a:r>
            <a:r>
              <a:rPr lang="hu-HU" sz="2600" dirty="0" err="1"/>
              <a:t>developing</a:t>
            </a:r>
            <a:r>
              <a:rPr lang="hu-HU" sz="2600" dirty="0"/>
              <a:t> local </a:t>
            </a:r>
            <a:r>
              <a:rPr lang="hu-HU" sz="2600" dirty="0" err="1"/>
              <a:t>infrastructure</a:t>
            </a:r>
            <a:r>
              <a:rPr lang="hu-HU" sz="2600" dirty="0"/>
              <a:t> and human </a:t>
            </a:r>
            <a:r>
              <a:rPr lang="hu-HU" sz="2600" dirty="0" err="1"/>
              <a:t>capital</a:t>
            </a:r>
            <a:r>
              <a:rPr lang="hu-HU" sz="2600" dirty="0"/>
              <a:t> </a:t>
            </a:r>
            <a:r>
              <a:rPr lang="hu-HU" sz="2600" dirty="0" err="1"/>
              <a:t>in</a:t>
            </a:r>
            <a:r>
              <a:rPr lang="hu-HU" sz="2600" dirty="0"/>
              <a:t> </a:t>
            </a:r>
            <a:r>
              <a:rPr lang="hu-HU" sz="2600" dirty="0" err="1"/>
              <a:t>rural</a:t>
            </a:r>
            <a:r>
              <a:rPr lang="hu-HU" sz="2600" dirty="0"/>
              <a:t> </a:t>
            </a:r>
            <a:r>
              <a:rPr lang="hu-HU" sz="2600" dirty="0" err="1"/>
              <a:t>areas</a:t>
            </a:r>
            <a:r>
              <a:rPr lang="hu-HU" sz="2600" dirty="0"/>
              <a:t>, </a:t>
            </a:r>
            <a:r>
              <a:rPr lang="hu-HU" sz="2600" dirty="0" err="1"/>
              <a:t>improving</a:t>
            </a:r>
            <a:r>
              <a:rPr lang="hu-HU" sz="2600" dirty="0"/>
              <a:t> </a:t>
            </a:r>
            <a:r>
              <a:rPr lang="hu-HU" sz="2600" dirty="0" err="1"/>
              <a:t>the</a:t>
            </a:r>
            <a:r>
              <a:rPr lang="hu-HU" sz="2600" dirty="0"/>
              <a:t> </a:t>
            </a:r>
            <a:r>
              <a:rPr lang="hu-HU" sz="2600" dirty="0" err="1"/>
              <a:t>conditions</a:t>
            </a:r>
            <a:r>
              <a:rPr lang="hu-HU" sz="2600" dirty="0"/>
              <a:t> </a:t>
            </a:r>
            <a:r>
              <a:rPr lang="hu-HU" sz="2600" dirty="0" err="1"/>
              <a:t>for</a:t>
            </a:r>
            <a:r>
              <a:rPr lang="hu-HU" sz="2600" dirty="0"/>
              <a:t> </a:t>
            </a:r>
            <a:r>
              <a:rPr lang="hu-HU" sz="2600" dirty="0" err="1"/>
              <a:t>growth</a:t>
            </a:r>
            <a:r>
              <a:rPr lang="hu-HU" sz="2600" dirty="0"/>
              <a:t> and </a:t>
            </a:r>
            <a:r>
              <a:rPr lang="hu-HU" sz="2600" dirty="0" err="1"/>
              <a:t>job</a:t>
            </a:r>
            <a:r>
              <a:rPr lang="hu-HU" sz="2600" dirty="0"/>
              <a:t> </a:t>
            </a:r>
            <a:r>
              <a:rPr lang="hu-HU" sz="2600" dirty="0" err="1"/>
              <a:t>creation</a:t>
            </a:r>
            <a:r>
              <a:rPr lang="hu-HU" sz="2600" dirty="0"/>
              <a:t> </a:t>
            </a:r>
            <a:r>
              <a:rPr lang="hu-HU" sz="2600" dirty="0" err="1"/>
              <a:t>in</a:t>
            </a:r>
            <a:r>
              <a:rPr lang="hu-HU" sz="2600" dirty="0"/>
              <a:t> </a:t>
            </a:r>
            <a:r>
              <a:rPr lang="hu-HU" sz="2600" dirty="0" err="1"/>
              <a:t>all</a:t>
            </a:r>
            <a:r>
              <a:rPr lang="hu-HU" sz="2600" dirty="0"/>
              <a:t> </a:t>
            </a:r>
            <a:r>
              <a:rPr lang="hu-HU" sz="2600" dirty="0" err="1"/>
              <a:t>sectors</a:t>
            </a:r>
            <a:r>
              <a:rPr lang="hu-HU" sz="2600" dirty="0"/>
              <a:t> </a:t>
            </a:r>
            <a:r>
              <a:rPr lang="hu-HU" sz="2600" dirty="0" err="1"/>
              <a:t>and</a:t>
            </a:r>
            <a:r>
              <a:rPr lang="hu-HU" sz="2600" dirty="0"/>
              <a:t> </a:t>
            </a:r>
            <a:r>
              <a:rPr lang="hu-HU" sz="2600" dirty="0" err="1"/>
              <a:t>the</a:t>
            </a:r>
            <a:r>
              <a:rPr lang="hu-HU" sz="2600" dirty="0"/>
              <a:t> </a:t>
            </a:r>
            <a:r>
              <a:rPr lang="hu-HU" sz="2600" dirty="0" err="1"/>
              <a:t>diversification</a:t>
            </a:r>
            <a:r>
              <a:rPr lang="hu-HU" sz="2600" dirty="0"/>
              <a:t> of </a:t>
            </a:r>
            <a:r>
              <a:rPr lang="hu-HU" sz="2600" dirty="0" err="1"/>
              <a:t>economic</a:t>
            </a:r>
            <a:r>
              <a:rPr lang="hu-HU" sz="2600" dirty="0"/>
              <a:t> </a:t>
            </a:r>
            <a:r>
              <a:rPr lang="hu-HU" sz="2600" dirty="0" err="1"/>
              <a:t>activities</a:t>
            </a:r>
            <a:r>
              <a:rPr lang="hu-HU" sz="2600" dirty="0"/>
              <a:t>. </a:t>
            </a:r>
            <a:endParaRPr lang="hu-HU" sz="2600" dirty="0" smtClean="0"/>
          </a:p>
          <a:p>
            <a:pPr algn="l"/>
            <a:endParaRPr lang="hu-HU" sz="2600" dirty="0"/>
          </a:p>
          <a:p>
            <a:pPr algn="l">
              <a:lnSpc>
                <a:spcPct val="120000"/>
              </a:lnSpc>
            </a:pPr>
            <a:r>
              <a:rPr lang="hu-HU" sz="2600" b="1" dirty="0" smtClean="0"/>
              <a:t>AXIS 4  LEADER</a:t>
            </a:r>
          </a:p>
          <a:p>
            <a:pPr algn="l">
              <a:lnSpc>
                <a:spcPct val="120000"/>
              </a:lnSpc>
            </a:pPr>
            <a:r>
              <a:rPr lang="hu-HU" sz="2600" dirty="0" smtClean="0"/>
              <a:t>LAG = Local Action Group</a:t>
            </a:r>
          </a:p>
          <a:p>
            <a:pPr algn="l">
              <a:lnSpc>
                <a:spcPct val="120000"/>
              </a:lnSpc>
            </a:pPr>
            <a:r>
              <a:rPr lang="hu-HU" sz="2600" dirty="0" smtClean="0"/>
              <a:t>LDS = Local </a:t>
            </a:r>
            <a:r>
              <a:rPr lang="hu-HU" sz="2600" dirty="0" err="1" smtClean="0"/>
              <a:t>Development</a:t>
            </a:r>
            <a:r>
              <a:rPr lang="hu-HU" sz="2600" dirty="0" smtClean="0"/>
              <a:t> </a:t>
            </a:r>
            <a:r>
              <a:rPr lang="hu-HU" sz="2600" dirty="0" err="1" smtClean="0"/>
              <a:t>Strategy</a:t>
            </a:r>
            <a:endParaRPr lang="hu-HU" sz="2600" dirty="0" smtClean="0"/>
          </a:p>
          <a:p>
            <a:pPr algn="l">
              <a:lnSpc>
                <a:spcPct val="12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10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2888" y="0"/>
            <a:ext cx="6330632" cy="692150"/>
          </a:xfrm>
        </p:spPr>
        <p:txBody>
          <a:bodyPr>
            <a:noAutofit/>
          </a:bodyPr>
          <a:lstStyle/>
          <a:p>
            <a:pPr algn="ctr"/>
            <a:r>
              <a:rPr lang="hu-HU" altLang="hu-HU" sz="4000" b="1" dirty="0" err="1">
                <a:solidFill>
                  <a:srgbClr val="0070C0"/>
                </a:solidFill>
              </a:rPr>
              <a:t>Bulgaria</a:t>
            </a:r>
            <a:r>
              <a:rPr lang="hu-HU" altLang="hu-HU" sz="4000" b="1" dirty="0">
                <a:solidFill>
                  <a:srgbClr val="0070C0"/>
                </a:solidFill>
              </a:rPr>
              <a:t> (2007-2013)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14" y="1125539"/>
            <a:ext cx="7775575" cy="4751387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80000"/>
              </a:lnSpc>
            </a:pPr>
            <a:r>
              <a:rPr lang="hu-HU" altLang="hu-HU" dirty="0">
                <a:solidFill>
                  <a:srgbClr val="FF0000"/>
                </a:solidFill>
              </a:rPr>
              <a:t>R</a:t>
            </a:r>
            <a:r>
              <a:rPr lang="en-US" altLang="hu-HU" dirty="0" err="1">
                <a:solidFill>
                  <a:srgbClr val="FF0000"/>
                </a:solidFill>
              </a:rPr>
              <a:t>ural</a:t>
            </a:r>
            <a:r>
              <a:rPr lang="en-US" altLang="hu-HU" dirty="0">
                <a:solidFill>
                  <a:srgbClr val="FF0000"/>
                </a:solidFill>
              </a:rPr>
              <a:t> population amounts to 41,6 </a:t>
            </a:r>
            <a:r>
              <a:rPr lang="en-US" altLang="hu-HU" dirty="0"/>
              <a:t>% </a:t>
            </a:r>
            <a:endParaRPr lang="hu-HU" altLang="hu-HU" dirty="0"/>
          </a:p>
          <a:p>
            <a:pPr marL="342900" indent="-342900" algn="l">
              <a:lnSpc>
                <a:spcPct val="80000"/>
              </a:lnSpc>
            </a:pPr>
            <a:r>
              <a:rPr lang="hu-HU" altLang="hu-HU" dirty="0"/>
              <a:t>S</a:t>
            </a:r>
            <a:r>
              <a:rPr lang="en-US" altLang="hu-HU" dirty="0" err="1"/>
              <a:t>pecific</a:t>
            </a:r>
            <a:r>
              <a:rPr lang="en-US" altLang="hu-HU" dirty="0"/>
              <a:t> goals</a:t>
            </a:r>
            <a:r>
              <a:rPr lang="hu-HU" altLang="hu-HU" dirty="0"/>
              <a:t> </a:t>
            </a:r>
            <a:r>
              <a:rPr lang="hu-HU" altLang="hu-HU" dirty="0" smtClean="0"/>
              <a:t>:</a:t>
            </a:r>
            <a:endParaRPr lang="hu-HU" altLang="hu-HU" dirty="0"/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hu-HU" dirty="0"/>
              <a:t>to restructure and </a:t>
            </a:r>
            <a:r>
              <a:rPr lang="en-US" altLang="hu-HU" dirty="0">
                <a:solidFill>
                  <a:srgbClr val="FF0000"/>
                </a:solidFill>
              </a:rPr>
              <a:t>modernize physical potential</a:t>
            </a:r>
            <a:r>
              <a:rPr lang="en-US" altLang="hu-HU" dirty="0"/>
              <a:t>, promote innovation; </a:t>
            </a:r>
            <a:endParaRPr lang="hu-HU" altLang="hu-HU" dirty="0"/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hu-HU" dirty="0"/>
              <a:t>to support </a:t>
            </a:r>
            <a:r>
              <a:rPr lang="en-US" altLang="hu-HU" dirty="0">
                <a:solidFill>
                  <a:srgbClr val="FF0000"/>
                </a:solidFill>
              </a:rPr>
              <a:t>adjustment of farming structures and support cooperation 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hu-HU" dirty="0"/>
              <a:t>to promote </a:t>
            </a:r>
            <a:r>
              <a:rPr lang="en-US" altLang="hu-HU" dirty="0">
                <a:solidFill>
                  <a:srgbClr val="FF0000"/>
                </a:solidFill>
              </a:rPr>
              <a:t>knowledge and improve human potential</a:t>
            </a:r>
            <a:r>
              <a:rPr lang="hu-HU" altLang="hu-HU" dirty="0"/>
              <a:t>.</a:t>
            </a:r>
            <a:r>
              <a:rPr lang="en-US" altLang="hu-HU" dirty="0"/>
              <a:t> </a:t>
            </a:r>
            <a:endParaRPr lang="hu-HU" altLang="hu-HU" dirty="0"/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hu-HU" dirty="0"/>
              <a:t>increasing  </a:t>
            </a:r>
            <a:r>
              <a:rPr lang="en-US" altLang="hu-HU" dirty="0">
                <a:solidFill>
                  <a:srgbClr val="FF0000"/>
                </a:solidFill>
              </a:rPr>
              <a:t>sustainable management </a:t>
            </a:r>
            <a:r>
              <a:rPr lang="en-US" altLang="hu-HU" dirty="0"/>
              <a:t>of agricultural land (Conservation of biodiversity and HNV farmland,    </a:t>
            </a:r>
            <a:endParaRPr lang="hu-HU" altLang="hu-HU" dirty="0"/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hu-HU" dirty="0">
                <a:solidFill>
                  <a:srgbClr val="FF0000"/>
                </a:solidFill>
              </a:rPr>
              <a:t>improving water and soil quality </a:t>
            </a:r>
            <a:r>
              <a:rPr lang="en-US" altLang="hu-HU" dirty="0"/>
              <a:t>and preventing soil degradation</a:t>
            </a:r>
            <a:r>
              <a:rPr lang="hu-HU" altLang="hu-HU" dirty="0"/>
              <a:t>,</a:t>
            </a:r>
            <a:r>
              <a:rPr lang="en-US" altLang="hu-HU" dirty="0"/>
              <a:t>  to promote sustainable forest and forest land management. </a:t>
            </a:r>
            <a:endParaRPr lang="hu-HU" altLang="hu-HU" dirty="0"/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hu-HU" dirty="0"/>
              <a:t>quality of life</a:t>
            </a:r>
            <a:r>
              <a:rPr lang="hu-HU" altLang="hu-HU" dirty="0"/>
              <a:t>:</a:t>
            </a:r>
            <a:r>
              <a:rPr lang="en-US" altLang="hu-HU" dirty="0"/>
              <a:t> job diversification in rural areas in order </a:t>
            </a:r>
            <a:r>
              <a:rPr lang="en-US" altLang="hu-HU" dirty="0">
                <a:solidFill>
                  <a:srgbClr val="FF0000"/>
                </a:solidFill>
              </a:rPr>
              <a:t>to reduce the high unemployment level 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en-US" altLang="hu-HU" dirty="0">
                <a:solidFill>
                  <a:srgbClr val="FF0000"/>
                </a:solidFill>
              </a:rPr>
              <a:t> </a:t>
            </a:r>
            <a:endParaRPr lang="hu-HU" altLang="hu-HU" dirty="0">
              <a:solidFill>
                <a:srgbClr val="FF0000"/>
              </a:solidFill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13266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765176"/>
            <a:ext cx="6048375" cy="576263"/>
          </a:xfrm>
        </p:spPr>
        <p:txBody>
          <a:bodyPr/>
          <a:lstStyle/>
          <a:p>
            <a:pPr algn="ctr"/>
            <a:r>
              <a:rPr lang="hu-HU" altLang="hu-HU" sz="3200"/>
              <a:t>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1844675"/>
            <a:ext cx="7416800" cy="4032250"/>
          </a:xfrm>
        </p:spPr>
        <p:txBody>
          <a:bodyPr/>
          <a:lstStyle/>
          <a:p>
            <a:pPr lvl="1"/>
            <a:r>
              <a:rPr lang="hu-HU" altLang="hu-HU" i="1"/>
              <a:t> </a:t>
            </a:r>
            <a:endParaRPr lang="hu-HU" altLang="hu-HU" sz="240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  <p:sp>
        <p:nvSpPr>
          <p:cNvPr id="154800" name="Line 176"/>
          <p:cNvSpPr>
            <a:spLocks noChangeShapeType="1"/>
          </p:cNvSpPr>
          <p:nvPr/>
        </p:nvSpPr>
        <p:spPr bwMode="auto">
          <a:xfrm>
            <a:off x="6257925" y="21590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155016" name="Group 3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07390"/>
              </p:ext>
            </p:extLst>
          </p:nvPr>
        </p:nvGraphicFramePr>
        <p:xfrm>
          <a:off x="3703319" y="182881"/>
          <a:ext cx="6050281" cy="6592117"/>
        </p:xfrm>
        <a:graphic>
          <a:graphicData uri="http://schemas.openxmlformats.org/drawingml/2006/table">
            <a:tbl>
              <a:tblPr/>
              <a:tblGrid>
                <a:gridCol w="2245158"/>
                <a:gridCol w="943444"/>
                <a:gridCol w="206005"/>
                <a:gridCol w="883732"/>
                <a:gridCol w="746396"/>
                <a:gridCol w="568752"/>
                <a:gridCol w="456794"/>
              </a:tblGrid>
              <a:tr h="92283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Czech</a:t>
                      </a:r>
                      <a:r>
                        <a:rPr kumimoji="0" lang="hu-HU" alt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u-HU" altLang="hu-H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Republic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2007-2013 </a:t>
                      </a:r>
                      <a:r>
                        <a:rPr kumimoji="0" lang="hu-HU" alt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u-HU" alt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breakdown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Priorities / Axes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resources</a:t>
                      </a:r>
                      <a:endParaRPr kumimoji="0" lang="en-GB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/>
                    <a:p>
                      <a:endParaRPr lang="hu-HU" sz="200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en-GB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EAFRD</a:t>
                      </a:r>
                      <a:endParaRPr kumimoji="0" lang="en-GB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</a:t>
                      </a:r>
                      <a:endParaRPr kumimoji="0" lang="en-GB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/>
                    <a:p>
                      <a:endParaRPr lang="hu-HU" sz="200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 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 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GB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 </a:t>
                      </a:r>
                      <a:endParaRPr kumimoji="0" lang="en-GB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Axis I total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26,3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Axis II total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</a:t>
                      </a:r>
                      <a:endParaRPr kumimoji="0" lang="de-DE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55,2</a:t>
                      </a:r>
                      <a:endParaRPr kumimoji="0" lang="de-DE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kumimoji="0" lang="de-DE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Axis III total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Axis IV LEADER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9103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Preparation, management, monitoring,  etc. 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Rural Network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344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assistance total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en-GB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02648"/>
              </p:ext>
            </p:extLst>
          </p:nvPr>
        </p:nvGraphicFramePr>
        <p:xfrm>
          <a:off x="2685535" y="757880"/>
          <a:ext cx="7084767" cy="5217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5671"/>
                <a:gridCol w="1090932"/>
                <a:gridCol w="2396308"/>
                <a:gridCol w="1185928"/>
                <a:gridCol w="1185928"/>
              </a:tblGrid>
              <a:tr h="38678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 err="1">
                          <a:effectLst/>
                        </a:rPr>
                        <a:t>Harmonising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r>
                        <a:rPr lang="hu-HU" sz="2000" u="none" strike="noStrike" dirty="0" err="1">
                          <a:effectLst/>
                        </a:rPr>
                        <a:t>with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r>
                        <a:rPr lang="hu-HU" sz="2000" u="none" strike="noStrike" dirty="0" smtClean="0">
                          <a:effectLst/>
                        </a:rPr>
                        <a:t>UNDP </a:t>
                      </a:r>
                      <a:r>
                        <a:rPr lang="hu-HU" sz="2000" u="none" strike="noStrike" dirty="0" err="1">
                          <a:effectLst/>
                        </a:rPr>
                        <a:t>data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600195">
                <a:tc>
                  <a:txBody>
                    <a:bodyPr/>
                    <a:lstStyle/>
                    <a:p>
                      <a:pPr algn="l" fontAlgn="ctr"/>
                      <a:endParaRPr lang="hu-HU" sz="16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hu-HU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hu-HU" sz="2000" u="none" strike="noStrike" dirty="0" smtClean="0">
                          <a:effectLst/>
                        </a:rPr>
                        <a:t>UNDP </a:t>
                      </a:r>
                      <a:r>
                        <a:rPr lang="hu-HU" sz="2000" u="none" strike="noStrike" dirty="0" err="1" smtClean="0">
                          <a:effectLst/>
                        </a:rPr>
                        <a:t>Report</a:t>
                      </a:r>
                      <a:endParaRPr lang="hu-HU" sz="20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hu-HU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hu-HU" sz="1600" u="none" strike="noStrike" dirty="0" smtClean="0">
                          <a:effectLst/>
                        </a:rPr>
                        <a:t>                            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 err="1" smtClean="0">
                          <a:effectLst/>
                        </a:rPr>
                        <a:t>Degree</a:t>
                      </a:r>
                      <a:r>
                        <a:rPr lang="hu-HU" sz="2000" u="none" strike="noStrike" dirty="0" smtClean="0">
                          <a:effectLst/>
                        </a:rPr>
                        <a:t> </a:t>
                      </a:r>
                      <a:r>
                        <a:rPr lang="hu-HU" sz="2000" u="none" strike="noStrike" dirty="0">
                          <a:effectLst/>
                        </a:rPr>
                        <a:t>of </a:t>
                      </a:r>
                      <a:r>
                        <a:rPr lang="hu-HU" sz="2000" u="none" strike="noStrike" dirty="0" err="1" smtClean="0">
                          <a:effectLst/>
                        </a:rPr>
                        <a:t>urbanisation</a:t>
                      </a:r>
                      <a:endParaRPr lang="hu-HU" sz="20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hu-H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59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 err="1">
                          <a:effectLst/>
                        </a:rPr>
                        <a:t>Name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 err="1">
                          <a:effectLst/>
                        </a:rPr>
                        <a:t>Alternative</a:t>
                      </a:r>
                      <a:r>
                        <a:rPr lang="hu-HU" sz="1800" u="none" strike="noStrike" dirty="0">
                          <a:effectLst/>
                        </a:rPr>
                        <a:t> </a:t>
                      </a:r>
                      <a:r>
                        <a:rPr lang="hu-HU" sz="1800" u="none" strike="noStrike" dirty="0" smtClean="0">
                          <a:effectLst/>
                        </a:rPr>
                        <a:t>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r>
                        <a:rPr lang="hu-HU" sz="2000" u="none" strike="noStrike" dirty="0" err="1" smtClean="0">
                          <a:effectLst/>
                        </a:rPr>
                        <a:t>name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590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err="1">
                          <a:effectLst/>
                        </a:rPr>
                        <a:t>Rural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r>
                        <a:rPr lang="hu-HU" sz="2000" u="none" strike="noStrike" dirty="0" err="1">
                          <a:effectLst/>
                        </a:rPr>
                        <a:t>areas</a:t>
                      </a:r>
                      <a:r>
                        <a:rPr lang="hu-HU" sz="2000" u="none" strike="noStrike" dirty="0">
                          <a:effectLst/>
                        </a:rPr>
                        <a:t> 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err="1">
                          <a:effectLst/>
                        </a:rPr>
                        <a:t>Thinly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r>
                        <a:rPr lang="hu-HU" sz="2000" u="none" strike="noStrike" dirty="0" err="1">
                          <a:effectLst/>
                        </a:rPr>
                        <a:t>populated</a:t>
                      </a:r>
                      <a:r>
                        <a:rPr lang="hu-HU" sz="2000" u="none" strike="noStrike" dirty="0">
                          <a:effectLst/>
                        </a:rPr>
                        <a:t>    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 Rural areas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590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>
                          <a:effectLst/>
                        </a:rPr>
                        <a:t>Urban </a:t>
                      </a:r>
                      <a:r>
                        <a:rPr lang="hu-HU" sz="2000" u="none" strike="noStrike" dirty="0" err="1">
                          <a:effectLst/>
                        </a:rPr>
                        <a:t>Areas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err="1">
                          <a:effectLst/>
                        </a:rPr>
                        <a:t>Intermediate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r>
                        <a:rPr lang="hu-HU" sz="2000" u="none" strike="noStrike" dirty="0" err="1">
                          <a:effectLst/>
                        </a:rPr>
                        <a:t>density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err="1">
                          <a:effectLst/>
                        </a:rPr>
                        <a:t>Town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r>
                        <a:rPr lang="hu-HU" sz="2000" u="none" strike="noStrike" dirty="0" smtClean="0">
                          <a:effectLst/>
                        </a:rPr>
                        <a:t>and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r>
                        <a:rPr lang="hu-HU" sz="1800" u="none" strike="noStrike" dirty="0" err="1" smtClean="0">
                          <a:effectLst/>
                        </a:rPr>
                        <a:t>Suburbs</a:t>
                      </a:r>
                      <a:endParaRPr lang="hu-HU" sz="18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529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u="none" strike="noStrike" dirty="0" smtClean="0">
                          <a:effectLst/>
                        </a:rPr>
                        <a:t>Urban </a:t>
                      </a:r>
                      <a:r>
                        <a:rPr lang="hu-HU" sz="2000" u="none" strike="noStrike" dirty="0" err="1" smtClean="0">
                          <a:effectLst/>
                        </a:rPr>
                        <a:t>Areas</a:t>
                      </a:r>
                      <a:r>
                        <a:rPr lang="hu-HU" sz="2000" u="none" strike="noStrike" dirty="0" smtClean="0">
                          <a:effectLst/>
                        </a:rPr>
                        <a:t> </a:t>
                      </a:r>
                      <a:endParaRPr lang="hu-H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err="1">
                          <a:effectLst/>
                        </a:rPr>
                        <a:t>Densely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r>
                        <a:rPr lang="hu-HU" sz="2000" u="none" strike="noStrike" dirty="0" err="1">
                          <a:effectLst/>
                        </a:rPr>
                        <a:t>populated</a:t>
                      </a:r>
                      <a:r>
                        <a:rPr lang="hu-HU" sz="2000" u="none" strike="noStrike" dirty="0">
                          <a:effectLst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 err="1">
                          <a:effectLst/>
                        </a:rPr>
                        <a:t>Cities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3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125539"/>
            <a:ext cx="7848600" cy="4751387"/>
          </a:xfrm>
        </p:spPr>
        <p:txBody>
          <a:bodyPr/>
          <a:lstStyle/>
          <a:p>
            <a:pPr algn="ctr"/>
            <a:r>
              <a:rPr lang="hu-HU" altLang="hu-HU"/>
              <a:t> 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  <p:graphicFrame>
        <p:nvGraphicFramePr>
          <p:cNvPr id="143479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40298"/>
              </p:ext>
            </p:extLst>
          </p:nvPr>
        </p:nvGraphicFramePr>
        <p:xfrm>
          <a:off x="2259656" y="1389324"/>
          <a:ext cx="6951965" cy="4575329"/>
        </p:xfrm>
        <a:graphic>
          <a:graphicData uri="http://schemas.openxmlformats.org/drawingml/2006/table">
            <a:tbl>
              <a:tblPr/>
              <a:tblGrid>
                <a:gridCol w="1409420"/>
                <a:gridCol w="1920335"/>
                <a:gridCol w="1920335"/>
                <a:gridCol w="1701875"/>
              </a:tblGrid>
              <a:tr h="1110592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HUNGARY</a:t>
                      </a:r>
                      <a:r>
                        <a:rPr kumimoji="0" lang="hu-HU" altLang="hu-H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2007-2013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1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breakdown by measures</a:t>
                      </a: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Public            </a:t>
                      </a:r>
                      <a:r>
                        <a:rPr kumimoji="0" lang="hu-HU" altLang="hu-H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Private</a:t>
                      </a:r>
                      <a:r>
                        <a:rPr kumimoji="0" lang="hu-HU" alt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kumimoji="0" lang="en-US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47,75</a:t>
                      </a:r>
                      <a:endParaRPr kumimoji="0" lang="de-DE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80,07</a:t>
                      </a:r>
                      <a:endParaRPr kumimoji="0" lang="de-DE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kumimoji="0" lang="de-DE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A2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32,82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3,73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kumimoji="0" lang="de-DE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A3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13,94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15,44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A4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3,72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9900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de-DE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74" name="Text Box 114"/>
          <p:cNvSpPr txBox="1">
            <a:spLocks noChangeArrowheads="1"/>
          </p:cNvSpPr>
          <p:nvPr/>
        </p:nvSpPr>
        <p:spPr bwMode="auto">
          <a:xfrm>
            <a:off x="2063750" y="473077"/>
            <a:ext cx="7920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3200" dirty="0"/>
              <a:t>New Hungary Rural Development Program</a:t>
            </a:r>
            <a:endParaRPr lang="hu-HU" altLang="hu-HU" sz="3200" dirty="0"/>
          </a:p>
        </p:txBody>
      </p:sp>
      <p:sp>
        <p:nvSpPr>
          <p:cNvPr id="143480" name="Text Box 120"/>
          <p:cNvSpPr txBox="1">
            <a:spLocks noChangeArrowheads="1"/>
          </p:cNvSpPr>
          <p:nvPr/>
        </p:nvSpPr>
        <p:spPr bwMode="auto">
          <a:xfrm>
            <a:off x="9532938" y="1865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509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765176"/>
            <a:ext cx="6048375" cy="576263"/>
          </a:xfrm>
        </p:spPr>
        <p:txBody>
          <a:bodyPr>
            <a:noAutofit/>
          </a:bodyPr>
          <a:lstStyle/>
          <a:p>
            <a:pPr algn="l"/>
            <a:r>
              <a:rPr lang="hu-HU" altLang="hu-HU" sz="4000" b="1" dirty="0">
                <a:solidFill>
                  <a:srgbClr val="0070C0"/>
                </a:solidFill>
              </a:rPr>
              <a:t>LATVIA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1844675"/>
            <a:ext cx="7416800" cy="4032250"/>
          </a:xfrm>
        </p:spPr>
        <p:txBody>
          <a:bodyPr/>
          <a:lstStyle/>
          <a:p>
            <a:pPr lvl="1" algn="l"/>
            <a:r>
              <a:rPr lang="hu-HU" altLang="hu-HU" sz="3200" i="1" dirty="0" err="1"/>
              <a:t>Strategic</a:t>
            </a:r>
            <a:r>
              <a:rPr lang="hu-HU" altLang="hu-HU" sz="3200" i="1" dirty="0"/>
              <a:t> </a:t>
            </a:r>
            <a:r>
              <a:rPr lang="hu-HU" altLang="hu-HU" sz="3200" i="1" dirty="0" err="1"/>
              <a:t>plan</a:t>
            </a:r>
            <a:r>
              <a:rPr lang="hu-HU" altLang="hu-HU" sz="3200" i="1" dirty="0"/>
              <a:t>: f</a:t>
            </a:r>
            <a:r>
              <a:rPr lang="en-US" altLang="hu-HU" sz="3200" dirty="0" err="1"/>
              <a:t>ocuses</a:t>
            </a:r>
            <a:r>
              <a:rPr lang="en-US" altLang="hu-HU" sz="3200" dirty="0"/>
              <a:t> on the </a:t>
            </a:r>
            <a:r>
              <a:rPr lang="en-US" altLang="hu-HU" sz="3200" dirty="0">
                <a:solidFill>
                  <a:srgbClr val="FF0000"/>
                </a:solidFill>
              </a:rPr>
              <a:t>development of capacities of rural people</a:t>
            </a:r>
            <a:r>
              <a:rPr lang="hu-HU" altLang="hu-HU" sz="3200" dirty="0">
                <a:solidFill>
                  <a:srgbClr val="FF0000"/>
                </a:solidFill>
              </a:rPr>
              <a:t> </a:t>
            </a:r>
            <a:r>
              <a:rPr lang="en-GB" altLang="hu-HU" sz="3200" dirty="0">
                <a:solidFill>
                  <a:srgbClr val="FF0000"/>
                </a:solidFill>
              </a:rPr>
              <a:t> </a:t>
            </a:r>
            <a:endParaRPr lang="hu-HU" altLang="hu-HU" sz="3200" dirty="0">
              <a:solidFill>
                <a:srgbClr val="FF0000"/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dirty="0"/>
              <a:t>  </a:t>
            </a:r>
            <a:r>
              <a:rPr lang="hu-HU" altLang="hu-HU" sz="2800" dirty="0" err="1"/>
              <a:t>to</a:t>
            </a:r>
            <a:r>
              <a:rPr lang="hu-HU" altLang="hu-HU" sz="2800" dirty="0"/>
              <a:t> </a:t>
            </a:r>
            <a:r>
              <a:rPr lang="hu-HU" altLang="hu-HU" sz="2800" dirty="0" err="1"/>
              <a:t>generate</a:t>
            </a:r>
            <a:r>
              <a:rPr lang="hu-HU" altLang="hu-HU" sz="2800" dirty="0"/>
              <a:t> </a:t>
            </a:r>
            <a:r>
              <a:rPr lang="hu-HU" altLang="hu-HU" sz="2800" dirty="0" smtClean="0"/>
              <a:t>more </a:t>
            </a:r>
            <a:r>
              <a:rPr lang="hu-HU" altLang="hu-HU" sz="2800" dirty="0" err="1" smtClean="0"/>
              <a:t>income</a:t>
            </a:r>
            <a:endParaRPr lang="hu-HU" altLang="hu-HU" sz="28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2800" dirty="0"/>
              <a:t>   </a:t>
            </a:r>
            <a:r>
              <a:rPr lang="en-US" altLang="hu-HU" sz="2800" dirty="0"/>
              <a:t>much related to the standard of living,</a:t>
            </a:r>
            <a:r>
              <a:rPr lang="hu-HU" altLang="hu-HU" sz="2800" dirty="0"/>
              <a:t>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u-HU" altLang="hu-HU" sz="2800" dirty="0"/>
              <a:t>  </a:t>
            </a:r>
            <a:r>
              <a:rPr lang="en-US" altLang="hu-HU" sz="2800" dirty="0"/>
              <a:t>how to use the resources in the rural area</a:t>
            </a:r>
            <a:r>
              <a:rPr lang="hu-HU" altLang="hu-HU" sz="2800" dirty="0"/>
              <a:t> 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</p:spTree>
    <p:extLst>
      <p:ext uri="{BB962C8B-B14F-4D97-AF65-F5344CB8AC3E}">
        <p14:creationId xmlns:p14="http://schemas.microsoft.com/office/powerpoint/2010/main" val="3405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765176"/>
            <a:ext cx="6048375" cy="576263"/>
          </a:xfrm>
        </p:spPr>
        <p:txBody>
          <a:bodyPr/>
          <a:lstStyle/>
          <a:p>
            <a:pPr algn="ctr"/>
            <a:r>
              <a:rPr lang="hu-HU" altLang="hu-HU" sz="3200"/>
              <a:t>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1844675"/>
            <a:ext cx="7416800" cy="4032250"/>
          </a:xfrm>
        </p:spPr>
        <p:txBody>
          <a:bodyPr/>
          <a:lstStyle/>
          <a:p>
            <a:pPr lvl="1"/>
            <a:r>
              <a:rPr lang="hu-HU" altLang="hu-HU" i="1"/>
              <a:t> </a:t>
            </a:r>
            <a:endParaRPr lang="hu-HU" altLang="hu-HU" sz="2400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2063750" y="549275"/>
            <a:ext cx="8243888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3200" b="1" i="1" dirty="0">
                <a:solidFill>
                  <a:srgbClr val="0070C0"/>
                </a:solidFill>
              </a:rPr>
              <a:t>Romania</a:t>
            </a:r>
            <a:r>
              <a:rPr lang="en-US" altLang="hu-HU" sz="2000" dirty="0">
                <a:solidFill>
                  <a:srgbClr val="0070C0"/>
                </a:solidFill>
              </a:rPr>
              <a:t> </a:t>
            </a:r>
            <a:r>
              <a:rPr lang="en-US" altLang="hu-HU" sz="2000" dirty="0"/>
              <a:t> </a:t>
            </a:r>
            <a:endParaRPr lang="hu-HU" altLang="hu-HU" sz="2000" dirty="0"/>
          </a:p>
          <a:p>
            <a:r>
              <a:rPr lang="en-US" altLang="hu-HU" sz="2000" dirty="0"/>
              <a:t> indicative EAFRD budget of Euro 8,022 Million </a:t>
            </a:r>
            <a:endParaRPr lang="hu-HU" altLang="hu-HU" sz="2000" dirty="0" smtClean="0"/>
          </a:p>
          <a:p>
            <a:r>
              <a:rPr lang="en-US" altLang="hu-HU" sz="2000" b="1" dirty="0" smtClean="0">
                <a:solidFill>
                  <a:srgbClr val="FF0000"/>
                </a:solidFill>
              </a:rPr>
              <a:t>Axis </a:t>
            </a:r>
            <a:r>
              <a:rPr lang="en-US" altLang="hu-HU" sz="2000" b="1" dirty="0">
                <a:solidFill>
                  <a:srgbClr val="FF0000"/>
                </a:solidFill>
              </a:rPr>
              <a:t>1 </a:t>
            </a:r>
            <a:r>
              <a:rPr lang="hu-HU" altLang="hu-HU" sz="2000" b="1" dirty="0">
                <a:solidFill>
                  <a:srgbClr val="FF0000"/>
                </a:solidFill>
              </a:rPr>
              <a:t> (45 %) </a:t>
            </a:r>
            <a:r>
              <a:rPr lang="en-US" altLang="hu-HU" sz="2000" dirty="0"/>
              <a:t>three strategic objectives : </a:t>
            </a:r>
            <a:endParaRPr lang="hu-HU" altLang="hu-HU" sz="2000" dirty="0"/>
          </a:p>
          <a:p>
            <a:r>
              <a:rPr lang="en-US" altLang="hu-HU" sz="2000" dirty="0"/>
              <a:t>(1) to improve skills of farmers and persons </a:t>
            </a:r>
            <a:r>
              <a:rPr lang="hu-HU" altLang="hu-HU" sz="2000" dirty="0"/>
              <a:t> </a:t>
            </a:r>
          </a:p>
          <a:p>
            <a:r>
              <a:rPr lang="en-US" altLang="hu-HU" sz="2000" dirty="0"/>
              <a:t>(2) to improve competitiveness of commercial and semi-subsistence farmers </a:t>
            </a:r>
            <a:endParaRPr lang="hu-HU" altLang="hu-HU" sz="2000" dirty="0"/>
          </a:p>
          <a:p>
            <a:r>
              <a:rPr lang="en-US" altLang="hu-HU" sz="2000" dirty="0"/>
              <a:t>and processing and forestry enterprises; </a:t>
            </a:r>
            <a:endParaRPr lang="hu-HU" altLang="hu-HU" sz="2000" dirty="0"/>
          </a:p>
          <a:p>
            <a:r>
              <a:rPr lang="en-US" altLang="hu-HU" sz="2000" dirty="0"/>
              <a:t>(3) to restructure and modernize the processing and marketing sectors </a:t>
            </a:r>
            <a:endParaRPr lang="hu-HU" altLang="hu-HU" sz="2000" dirty="0" smtClean="0"/>
          </a:p>
          <a:p>
            <a:r>
              <a:rPr lang="hu-HU" altLang="hu-HU" sz="2000" dirty="0" smtClean="0"/>
              <a:t> </a:t>
            </a:r>
            <a:endParaRPr lang="hu-HU" altLang="hu-HU" sz="2000" dirty="0"/>
          </a:p>
          <a:p>
            <a:r>
              <a:rPr lang="hu-HU" altLang="hu-HU" sz="2000" b="1" dirty="0" err="1">
                <a:solidFill>
                  <a:srgbClr val="FF0000"/>
                </a:solidFill>
              </a:rPr>
              <a:t>Axis</a:t>
            </a:r>
            <a:r>
              <a:rPr lang="hu-HU" altLang="hu-HU" sz="2000" b="1" dirty="0">
                <a:solidFill>
                  <a:srgbClr val="FF0000"/>
                </a:solidFill>
              </a:rPr>
              <a:t> 2:  25 %: </a:t>
            </a:r>
            <a:r>
              <a:rPr lang="hu-HU" altLang="hu-HU" sz="2000" dirty="0" err="1"/>
              <a:t>sustainable</a:t>
            </a:r>
            <a:r>
              <a:rPr lang="hu-HU" altLang="hu-HU" sz="2000" dirty="0"/>
              <a:t> </a:t>
            </a:r>
            <a:r>
              <a:rPr lang="hu-HU" altLang="hu-HU" sz="2000" dirty="0" err="1"/>
              <a:t>land</a:t>
            </a:r>
            <a:r>
              <a:rPr lang="hu-HU" altLang="hu-HU" sz="2000" dirty="0"/>
              <a:t> </a:t>
            </a:r>
            <a:r>
              <a:rPr lang="hu-HU" altLang="hu-HU" sz="2000" dirty="0" err="1"/>
              <a:t>use</a:t>
            </a:r>
            <a:r>
              <a:rPr lang="hu-HU" altLang="hu-HU" sz="2000" dirty="0"/>
              <a:t>  etc.</a:t>
            </a:r>
          </a:p>
          <a:p>
            <a:r>
              <a:rPr lang="hu-HU" altLang="hu-HU" sz="2000" b="1" dirty="0" err="1">
                <a:solidFill>
                  <a:srgbClr val="FF0000"/>
                </a:solidFill>
              </a:rPr>
              <a:t>Axis</a:t>
            </a:r>
            <a:r>
              <a:rPr lang="hu-HU" altLang="hu-HU" sz="2000" b="1" dirty="0">
                <a:solidFill>
                  <a:srgbClr val="FF0000"/>
                </a:solidFill>
              </a:rPr>
              <a:t> 3: </a:t>
            </a:r>
            <a:r>
              <a:rPr lang="en-US" altLang="hu-HU" sz="2000" b="1" dirty="0">
                <a:solidFill>
                  <a:srgbClr val="FF0000"/>
                </a:solidFill>
              </a:rPr>
              <a:t>quality of life</a:t>
            </a:r>
            <a:r>
              <a:rPr lang="hu-HU" altLang="hu-HU" sz="2000" b="1" dirty="0">
                <a:solidFill>
                  <a:srgbClr val="FF0000"/>
                </a:solidFill>
              </a:rPr>
              <a:t>: </a:t>
            </a:r>
            <a:r>
              <a:rPr lang="en-US" altLang="hu-HU" sz="2000" dirty="0"/>
              <a:t>Three strategic objectives</a:t>
            </a:r>
            <a:r>
              <a:rPr lang="hu-HU" altLang="hu-HU" sz="2000" dirty="0"/>
              <a:t>:</a:t>
            </a:r>
          </a:p>
          <a:p>
            <a:pPr>
              <a:buFontTx/>
              <a:buAutoNum type="arabicParenBoth"/>
            </a:pPr>
            <a:r>
              <a:rPr lang="en-US" altLang="hu-HU" sz="2000" dirty="0"/>
              <a:t>to maintain and develop economic activities aiming </a:t>
            </a:r>
            <a:endParaRPr lang="hu-HU" altLang="hu-HU" sz="2000" dirty="0"/>
          </a:p>
          <a:p>
            <a:pPr>
              <a:buFontTx/>
              <a:buAutoNum type="arabicParenBoth"/>
            </a:pPr>
            <a:r>
              <a:rPr lang="en-US" altLang="hu-HU" sz="2000" dirty="0"/>
              <a:t>at increasing employment; </a:t>
            </a:r>
            <a:endParaRPr lang="hu-HU" altLang="hu-HU" sz="2000" dirty="0"/>
          </a:p>
          <a:p>
            <a:r>
              <a:rPr lang="hu-HU" altLang="hu-HU" sz="2000" dirty="0"/>
              <a:t>(2) </a:t>
            </a:r>
            <a:r>
              <a:rPr lang="en-US" altLang="hu-HU" sz="2000" dirty="0"/>
              <a:t>to increase the attractiveness of rural areas and </a:t>
            </a:r>
            <a:endParaRPr lang="hu-HU" altLang="hu-HU" sz="2000" dirty="0"/>
          </a:p>
          <a:p>
            <a:pPr>
              <a:buFontTx/>
              <a:buAutoNum type="arabicParenBoth"/>
            </a:pPr>
            <a:r>
              <a:rPr lang="en-US" altLang="hu-HU" sz="2000" dirty="0"/>
              <a:t>to develop skills and supporting  the organization of </a:t>
            </a:r>
            <a:endParaRPr lang="hu-HU" altLang="hu-HU" sz="2000" dirty="0"/>
          </a:p>
          <a:p>
            <a:pPr>
              <a:buFontTx/>
              <a:buAutoNum type="arabicParenBoth"/>
            </a:pPr>
            <a:r>
              <a:rPr lang="en-US" altLang="hu-HU" sz="2000" dirty="0"/>
              <a:t>the actors around project of territory. 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362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765176"/>
            <a:ext cx="6048375" cy="576263"/>
          </a:xfrm>
        </p:spPr>
        <p:txBody>
          <a:bodyPr/>
          <a:lstStyle/>
          <a:p>
            <a:pPr algn="ctr"/>
            <a:r>
              <a:rPr lang="hu-HU" altLang="hu-HU" sz="3200"/>
              <a:t>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1844675"/>
            <a:ext cx="7416800" cy="4032250"/>
          </a:xfrm>
        </p:spPr>
        <p:txBody>
          <a:bodyPr/>
          <a:lstStyle/>
          <a:p>
            <a:pPr lvl="1"/>
            <a:r>
              <a:rPr lang="hu-HU" altLang="hu-HU" i="1"/>
              <a:t> </a:t>
            </a:r>
            <a:endParaRPr lang="hu-HU" altLang="hu-HU" sz="2400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208213" y="0"/>
            <a:ext cx="7775575" cy="6478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4000" dirty="0" err="1">
                <a:solidFill>
                  <a:srgbClr val="0070C0"/>
                </a:solidFill>
              </a:rPr>
              <a:t>Groups</a:t>
            </a:r>
            <a:r>
              <a:rPr lang="hu-HU" altLang="hu-HU" sz="4000" dirty="0">
                <a:solidFill>
                  <a:srgbClr val="0070C0"/>
                </a:solidFill>
              </a:rPr>
              <a:t> of </a:t>
            </a:r>
            <a:r>
              <a:rPr lang="hu-HU" altLang="hu-HU" sz="4000" dirty="0" err="1" smtClean="0">
                <a:solidFill>
                  <a:srgbClr val="0070C0"/>
                </a:solidFill>
              </a:rPr>
              <a:t>countries</a:t>
            </a:r>
            <a:endParaRPr lang="hu-HU" altLang="hu-HU" sz="4000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hu-HU" sz="2800" i="1" dirty="0"/>
              <a:t>Hungary, Latvia, Lithuania and Romania</a:t>
            </a:r>
            <a:r>
              <a:rPr lang="en-US" altLang="hu-HU" sz="2800" dirty="0"/>
              <a:t> want to </a:t>
            </a:r>
            <a:r>
              <a:rPr lang="en-US" altLang="hu-HU" sz="2800" dirty="0">
                <a:solidFill>
                  <a:srgbClr val="FF0000"/>
                </a:solidFill>
              </a:rPr>
              <a:t>strengthen rural economy by spending largest budget on improving competitiveness </a:t>
            </a:r>
            <a:r>
              <a:rPr lang="en-US" altLang="hu-HU" sz="2800" dirty="0"/>
              <a:t>of agricultural farms </a:t>
            </a:r>
            <a:r>
              <a:rPr lang="hu-HU" altLang="hu-HU" sz="2800" dirty="0"/>
              <a:t> </a:t>
            </a:r>
          </a:p>
          <a:p>
            <a:pPr>
              <a:spcBef>
                <a:spcPct val="50000"/>
              </a:spcBef>
            </a:pPr>
            <a:endParaRPr lang="hu-HU" altLang="hu-HU" sz="2800" dirty="0"/>
          </a:p>
          <a:p>
            <a:pPr>
              <a:spcBef>
                <a:spcPct val="50000"/>
              </a:spcBef>
            </a:pPr>
            <a:r>
              <a:rPr lang="en-US" altLang="hu-HU" sz="2800" i="1" dirty="0"/>
              <a:t>Czech Republic</a:t>
            </a:r>
            <a:r>
              <a:rPr lang="en-US" altLang="hu-HU" sz="2800" dirty="0"/>
              <a:t> and </a:t>
            </a:r>
            <a:r>
              <a:rPr lang="en-US" altLang="hu-HU" sz="2800" i="1" dirty="0"/>
              <a:t>Slovakia</a:t>
            </a:r>
            <a:r>
              <a:rPr lang="en-US" altLang="hu-HU" sz="2800" dirty="0"/>
              <a:t>, on the other end, have large farm   agriculture and give less emphasis on Axis 1 but significantly </a:t>
            </a:r>
            <a:r>
              <a:rPr lang="en-US" altLang="hu-HU" sz="2800" dirty="0">
                <a:solidFill>
                  <a:srgbClr val="FF0000"/>
                </a:solidFill>
              </a:rPr>
              <a:t>more on environmental issues and rural life and diversification</a:t>
            </a:r>
            <a:r>
              <a:rPr lang="en-US" altLang="hu-HU" sz="2800" dirty="0"/>
              <a:t>.</a:t>
            </a:r>
            <a:r>
              <a:rPr lang="hu-HU" altLang="hu-HU" sz="2800" dirty="0"/>
              <a:t> </a:t>
            </a:r>
          </a:p>
          <a:p>
            <a:pPr>
              <a:spcBef>
                <a:spcPct val="50000"/>
              </a:spcBef>
            </a:pPr>
            <a:endParaRPr lang="hu-HU" altLang="hu-HU" dirty="0"/>
          </a:p>
          <a:p>
            <a:pPr>
              <a:spcBef>
                <a:spcPct val="50000"/>
              </a:spcBef>
            </a:pPr>
            <a:endParaRPr lang="hu-HU" altLang="hu-HU" dirty="0"/>
          </a:p>
          <a:p>
            <a:pPr>
              <a:spcBef>
                <a:spcPct val="50000"/>
              </a:spcBef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3972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765176"/>
            <a:ext cx="6048375" cy="576263"/>
          </a:xfrm>
        </p:spPr>
        <p:txBody>
          <a:bodyPr/>
          <a:lstStyle/>
          <a:p>
            <a:pPr algn="ctr"/>
            <a:r>
              <a:rPr lang="hu-HU" altLang="hu-HU" sz="3200"/>
              <a:t>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1844675"/>
            <a:ext cx="7416800" cy="4032250"/>
          </a:xfrm>
        </p:spPr>
        <p:txBody>
          <a:bodyPr/>
          <a:lstStyle/>
          <a:p>
            <a:pPr lvl="1"/>
            <a:r>
              <a:rPr lang="hu-HU" altLang="hu-HU" i="1"/>
              <a:t> </a:t>
            </a:r>
            <a:endParaRPr lang="hu-HU" altLang="hu-HU" sz="2400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3359150" y="1628776"/>
            <a:ext cx="698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135188" y="692150"/>
            <a:ext cx="7848600" cy="5329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49512" name="Group 8"/>
          <p:cNvGrpSpPr>
            <a:grpSpLocks noChangeAspect="1"/>
          </p:cNvGrpSpPr>
          <p:nvPr/>
        </p:nvGrpSpPr>
        <p:grpSpPr bwMode="auto">
          <a:xfrm>
            <a:off x="1520147" y="1"/>
            <a:ext cx="8673599" cy="6233159"/>
            <a:chOff x="-867" y="11184"/>
            <a:chExt cx="12078" cy="5654"/>
          </a:xfrm>
        </p:grpSpPr>
        <p:sp>
          <p:nvSpPr>
            <p:cNvPr id="149513" name="AutoShape 9"/>
            <p:cNvSpPr>
              <a:spLocks noChangeAspect="1" noChangeArrowheads="1"/>
            </p:cNvSpPr>
            <p:nvPr/>
          </p:nvSpPr>
          <p:spPr bwMode="auto">
            <a:xfrm>
              <a:off x="-856" y="11184"/>
              <a:ext cx="12067" cy="5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14" name="Rectangle 10"/>
            <p:cNvSpPr>
              <a:spLocks noChangeArrowheads="1"/>
            </p:cNvSpPr>
            <p:nvPr/>
          </p:nvSpPr>
          <p:spPr bwMode="auto">
            <a:xfrm>
              <a:off x="2405" y="13058"/>
              <a:ext cx="4787" cy="267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15" name="Line 11"/>
            <p:cNvSpPr>
              <a:spLocks noChangeShapeType="1"/>
            </p:cNvSpPr>
            <p:nvPr/>
          </p:nvSpPr>
          <p:spPr bwMode="auto">
            <a:xfrm>
              <a:off x="2308" y="15297"/>
              <a:ext cx="48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16" name="Line 12"/>
            <p:cNvSpPr>
              <a:spLocks noChangeShapeType="1"/>
            </p:cNvSpPr>
            <p:nvPr/>
          </p:nvSpPr>
          <p:spPr bwMode="auto">
            <a:xfrm>
              <a:off x="2308" y="14842"/>
              <a:ext cx="48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17" name="Line 13"/>
            <p:cNvSpPr>
              <a:spLocks noChangeShapeType="1"/>
            </p:cNvSpPr>
            <p:nvPr/>
          </p:nvSpPr>
          <p:spPr bwMode="auto">
            <a:xfrm>
              <a:off x="2308" y="14405"/>
              <a:ext cx="48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18" name="Line 14"/>
            <p:cNvSpPr>
              <a:spLocks noChangeShapeType="1"/>
            </p:cNvSpPr>
            <p:nvPr/>
          </p:nvSpPr>
          <p:spPr bwMode="auto">
            <a:xfrm>
              <a:off x="2308" y="13950"/>
              <a:ext cx="48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19" name="Line 15"/>
            <p:cNvSpPr>
              <a:spLocks noChangeShapeType="1"/>
            </p:cNvSpPr>
            <p:nvPr/>
          </p:nvSpPr>
          <p:spPr bwMode="auto">
            <a:xfrm>
              <a:off x="2308" y="13513"/>
              <a:ext cx="48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20" name="Line 16"/>
            <p:cNvSpPr>
              <a:spLocks noChangeShapeType="1"/>
            </p:cNvSpPr>
            <p:nvPr/>
          </p:nvSpPr>
          <p:spPr bwMode="auto">
            <a:xfrm>
              <a:off x="2308" y="13058"/>
              <a:ext cx="48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21" name="Rectangle 17"/>
            <p:cNvSpPr>
              <a:spLocks noChangeArrowheads="1"/>
            </p:cNvSpPr>
            <p:nvPr/>
          </p:nvSpPr>
          <p:spPr bwMode="auto">
            <a:xfrm>
              <a:off x="2308" y="13058"/>
              <a:ext cx="4830" cy="2676"/>
            </a:xfrm>
            <a:prstGeom prst="rect">
              <a:avLst/>
            </a:prstGeom>
            <a:noFill/>
            <a:ln w="825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22" name="Rectangle 18"/>
            <p:cNvSpPr>
              <a:spLocks noChangeArrowheads="1"/>
            </p:cNvSpPr>
            <p:nvPr/>
          </p:nvSpPr>
          <p:spPr bwMode="auto">
            <a:xfrm>
              <a:off x="3389" y="13862"/>
              <a:ext cx="151" cy="1872"/>
            </a:xfrm>
            <a:prstGeom prst="rect">
              <a:avLst/>
            </a:prstGeom>
            <a:solidFill>
              <a:srgbClr val="9933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23" name="Rectangle 19"/>
            <p:cNvSpPr>
              <a:spLocks noChangeArrowheads="1"/>
            </p:cNvSpPr>
            <p:nvPr/>
          </p:nvSpPr>
          <p:spPr bwMode="auto">
            <a:xfrm>
              <a:off x="4347" y="14737"/>
              <a:ext cx="150" cy="997"/>
            </a:xfrm>
            <a:prstGeom prst="rect">
              <a:avLst/>
            </a:prstGeom>
            <a:solidFill>
              <a:srgbClr val="9933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24" name="Rectangle 20"/>
            <p:cNvSpPr>
              <a:spLocks noChangeArrowheads="1"/>
            </p:cNvSpPr>
            <p:nvPr/>
          </p:nvSpPr>
          <p:spPr bwMode="auto">
            <a:xfrm>
              <a:off x="5318" y="13635"/>
              <a:ext cx="151" cy="2099"/>
            </a:xfrm>
            <a:prstGeom prst="rect">
              <a:avLst/>
            </a:prstGeom>
            <a:solidFill>
              <a:srgbClr val="9933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25" name="Rectangle 21"/>
            <p:cNvSpPr>
              <a:spLocks noChangeArrowheads="1"/>
            </p:cNvSpPr>
            <p:nvPr/>
          </p:nvSpPr>
          <p:spPr bwMode="auto">
            <a:xfrm>
              <a:off x="6276" y="13513"/>
              <a:ext cx="151" cy="2221"/>
            </a:xfrm>
            <a:prstGeom prst="rect">
              <a:avLst/>
            </a:prstGeom>
            <a:solidFill>
              <a:srgbClr val="9933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26" name="Rectangle 22"/>
            <p:cNvSpPr>
              <a:spLocks noChangeArrowheads="1"/>
            </p:cNvSpPr>
            <p:nvPr/>
          </p:nvSpPr>
          <p:spPr bwMode="auto">
            <a:xfrm>
              <a:off x="2568" y="14615"/>
              <a:ext cx="151" cy="1119"/>
            </a:xfrm>
            <a:prstGeom prst="rect">
              <a:avLst/>
            </a:prstGeom>
            <a:solidFill>
              <a:srgbClr val="FFFFCC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27" name="Rectangle 23"/>
            <p:cNvSpPr>
              <a:spLocks noChangeArrowheads="1"/>
            </p:cNvSpPr>
            <p:nvPr/>
          </p:nvSpPr>
          <p:spPr bwMode="auto">
            <a:xfrm>
              <a:off x="3540" y="14527"/>
              <a:ext cx="150" cy="1207"/>
            </a:xfrm>
            <a:prstGeom prst="rect">
              <a:avLst/>
            </a:prstGeom>
            <a:solidFill>
              <a:srgbClr val="FFFFCC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28" name="Rectangle 24"/>
            <p:cNvSpPr>
              <a:spLocks noChangeArrowheads="1"/>
            </p:cNvSpPr>
            <p:nvPr/>
          </p:nvSpPr>
          <p:spPr bwMode="auto">
            <a:xfrm>
              <a:off x="4497" y="13268"/>
              <a:ext cx="151" cy="2466"/>
            </a:xfrm>
            <a:prstGeom prst="rect">
              <a:avLst/>
            </a:prstGeom>
            <a:solidFill>
              <a:srgbClr val="FFFFCC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29" name="Rectangle 25"/>
            <p:cNvSpPr>
              <a:spLocks noChangeArrowheads="1"/>
            </p:cNvSpPr>
            <p:nvPr/>
          </p:nvSpPr>
          <p:spPr bwMode="auto">
            <a:xfrm>
              <a:off x="5469" y="14300"/>
              <a:ext cx="151" cy="1434"/>
            </a:xfrm>
            <a:prstGeom prst="rect">
              <a:avLst/>
            </a:prstGeom>
            <a:solidFill>
              <a:srgbClr val="FFFFCC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0" name="Rectangle 26"/>
            <p:cNvSpPr>
              <a:spLocks noChangeArrowheads="1"/>
            </p:cNvSpPr>
            <p:nvPr/>
          </p:nvSpPr>
          <p:spPr bwMode="auto">
            <a:xfrm>
              <a:off x="6427" y="14405"/>
              <a:ext cx="150" cy="1329"/>
            </a:xfrm>
            <a:prstGeom prst="rect">
              <a:avLst/>
            </a:prstGeom>
            <a:solidFill>
              <a:srgbClr val="FFFFCC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1" name="Rectangle 27"/>
            <p:cNvSpPr>
              <a:spLocks noChangeArrowheads="1"/>
            </p:cNvSpPr>
            <p:nvPr/>
          </p:nvSpPr>
          <p:spPr bwMode="auto">
            <a:xfrm>
              <a:off x="2719" y="15069"/>
              <a:ext cx="150" cy="665"/>
            </a:xfrm>
            <a:prstGeom prst="rect">
              <a:avLst/>
            </a:prstGeom>
            <a:solidFill>
              <a:srgbClr val="CC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2" name="Rectangle 28"/>
            <p:cNvSpPr>
              <a:spLocks noChangeArrowheads="1"/>
            </p:cNvSpPr>
            <p:nvPr/>
          </p:nvSpPr>
          <p:spPr bwMode="auto">
            <a:xfrm>
              <a:off x="3690" y="14352"/>
              <a:ext cx="137" cy="1382"/>
            </a:xfrm>
            <a:prstGeom prst="rect">
              <a:avLst/>
            </a:prstGeom>
            <a:solidFill>
              <a:srgbClr val="CC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3" name="Rectangle 29"/>
            <p:cNvSpPr>
              <a:spLocks noChangeArrowheads="1"/>
            </p:cNvSpPr>
            <p:nvPr/>
          </p:nvSpPr>
          <p:spPr bwMode="auto">
            <a:xfrm>
              <a:off x="4648" y="14982"/>
              <a:ext cx="150" cy="752"/>
            </a:xfrm>
            <a:prstGeom prst="rect">
              <a:avLst/>
            </a:prstGeom>
            <a:solidFill>
              <a:srgbClr val="CC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4" name="Rectangle 30"/>
            <p:cNvSpPr>
              <a:spLocks noChangeArrowheads="1"/>
            </p:cNvSpPr>
            <p:nvPr/>
          </p:nvSpPr>
          <p:spPr bwMode="auto">
            <a:xfrm>
              <a:off x="5620" y="14982"/>
              <a:ext cx="136" cy="752"/>
            </a:xfrm>
            <a:prstGeom prst="rect">
              <a:avLst/>
            </a:prstGeom>
            <a:solidFill>
              <a:srgbClr val="CC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5" name="Rectangle 31"/>
            <p:cNvSpPr>
              <a:spLocks noChangeArrowheads="1"/>
            </p:cNvSpPr>
            <p:nvPr/>
          </p:nvSpPr>
          <p:spPr bwMode="auto">
            <a:xfrm>
              <a:off x="6577" y="14842"/>
              <a:ext cx="151" cy="892"/>
            </a:xfrm>
            <a:prstGeom prst="rect">
              <a:avLst/>
            </a:prstGeom>
            <a:solidFill>
              <a:srgbClr val="CC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6" name="Rectangle 32"/>
            <p:cNvSpPr>
              <a:spLocks noChangeArrowheads="1"/>
            </p:cNvSpPr>
            <p:nvPr/>
          </p:nvSpPr>
          <p:spPr bwMode="auto">
            <a:xfrm>
              <a:off x="2869" y="15419"/>
              <a:ext cx="151" cy="315"/>
            </a:xfrm>
            <a:prstGeom prst="rect">
              <a:avLst/>
            </a:prstGeom>
            <a:solidFill>
              <a:srgbClr val="6600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7" name="Rectangle 33"/>
            <p:cNvSpPr>
              <a:spLocks noChangeArrowheads="1"/>
            </p:cNvSpPr>
            <p:nvPr/>
          </p:nvSpPr>
          <p:spPr bwMode="auto">
            <a:xfrm>
              <a:off x="4798" y="15507"/>
              <a:ext cx="151" cy="227"/>
            </a:xfrm>
            <a:prstGeom prst="rect">
              <a:avLst/>
            </a:prstGeom>
            <a:solidFill>
              <a:srgbClr val="6600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8" name="Rectangle 34"/>
            <p:cNvSpPr>
              <a:spLocks noChangeArrowheads="1"/>
            </p:cNvSpPr>
            <p:nvPr/>
          </p:nvSpPr>
          <p:spPr bwMode="auto">
            <a:xfrm>
              <a:off x="4949" y="15717"/>
              <a:ext cx="151" cy="17"/>
            </a:xfrm>
            <a:prstGeom prst="rect">
              <a:avLst/>
            </a:prstGeom>
            <a:solidFill>
              <a:srgbClr val="FF8080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39" name="Rectangle 35"/>
            <p:cNvSpPr>
              <a:spLocks noChangeArrowheads="1"/>
            </p:cNvSpPr>
            <p:nvPr/>
          </p:nvSpPr>
          <p:spPr bwMode="auto">
            <a:xfrm>
              <a:off x="5907" y="15559"/>
              <a:ext cx="150" cy="175"/>
            </a:xfrm>
            <a:prstGeom prst="rect">
              <a:avLst/>
            </a:prstGeom>
            <a:solidFill>
              <a:srgbClr val="FF8080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40" name="Line 36"/>
            <p:cNvSpPr>
              <a:spLocks noChangeShapeType="1"/>
            </p:cNvSpPr>
            <p:nvPr/>
          </p:nvSpPr>
          <p:spPr bwMode="auto">
            <a:xfrm>
              <a:off x="2308" y="13058"/>
              <a:ext cx="1" cy="26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1" name="Line 37"/>
            <p:cNvSpPr>
              <a:spLocks noChangeShapeType="1"/>
            </p:cNvSpPr>
            <p:nvPr/>
          </p:nvSpPr>
          <p:spPr bwMode="auto">
            <a:xfrm>
              <a:off x="2253" y="15734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2" name="Line 38"/>
            <p:cNvSpPr>
              <a:spLocks noChangeShapeType="1"/>
            </p:cNvSpPr>
            <p:nvPr/>
          </p:nvSpPr>
          <p:spPr bwMode="auto">
            <a:xfrm>
              <a:off x="2253" y="15297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3" name="Line 39"/>
            <p:cNvSpPr>
              <a:spLocks noChangeShapeType="1"/>
            </p:cNvSpPr>
            <p:nvPr/>
          </p:nvSpPr>
          <p:spPr bwMode="auto">
            <a:xfrm>
              <a:off x="2253" y="14842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4" name="Line 40"/>
            <p:cNvSpPr>
              <a:spLocks noChangeShapeType="1"/>
            </p:cNvSpPr>
            <p:nvPr/>
          </p:nvSpPr>
          <p:spPr bwMode="auto">
            <a:xfrm>
              <a:off x="2253" y="14405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5" name="Line 41"/>
            <p:cNvSpPr>
              <a:spLocks noChangeShapeType="1"/>
            </p:cNvSpPr>
            <p:nvPr/>
          </p:nvSpPr>
          <p:spPr bwMode="auto">
            <a:xfrm>
              <a:off x="2253" y="13950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6" name="Line 42"/>
            <p:cNvSpPr>
              <a:spLocks noChangeShapeType="1"/>
            </p:cNvSpPr>
            <p:nvPr/>
          </p:nvSpPr>
          <p:spPr bwMode="auto">
            <a:xfrm>
              <a:off x="2253" y="13513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7" name="Line 43"/>
            <p:cNvSpPr>
              <a:spLocks noChangeShapeType="1"/>
            </p:cNvSpPr>
            <p:nvPr/>
          </p:nvSpPr>
          <p:spPr bwMode="auto">
            <a:xfrm>
              <a:off x="2253" y="13058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8" name="Line 44"/>
            <p:cNvSpPr>
              <a:spLocks noChangeShapeType="1"/>
            </p:cNvSpPr>
            <p:nvPr/>
          </p:nvSpPr>
          <p:spPr bwMode="auto">
            <a:xfrm>
              <a:off x="2308" y="15734"/>
              <a:ext cx="48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49" name="Line 45"/>
            <p:cNvSpPr>
              <a:spLocks noChangeShapeType="1"/>
            </p:cNvSpPr>
            <p:nvPr/>
          </p:nvSpPr>
          <p:spPr bwMode="auto">
            <a:xfrm flipV="1">
              <a:off x="2308" y="15734"/>
              <a:ext cx="1" cy="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50" name="Line 46"/>
            <p:cNvSpPr>
              <a:spLocks noChangeShapeType="1"/>
            </p:cNvSpPr>
            <p:nvPr/>
          </p:nvSpPr>
          <p:spPr bwMode="auto">
            <a:xfrm flipV="1">
              <a:off x="3280" y="15734"/>
              <a:ext cx="1" cy="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51" name="Line 47"/>
            <p:cNvSpPr>
              <a:spLocks noChangeShapeType="1"/>
            </p:cNvSpPr>
            <p:nvPr/>
          </p:nvSpPr>
          <p:spPr bwMode="auto">
            <a:xfrm flipV="1">
              <a:off x="4237" y="15734"/>
              <a:ext cx="1" cy="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52" name="Line 48"/>
            <p:cNvSpPr>
              <a:spLocks noChangeShapeType="1"/>
            </p:cNvSpPr>
            <p:nvPr/>
          </p:nvSpPr>
          <p:spPr bwMode="auto">
            <a:xfrm flipV="1">
              <a:off x="5209" y="15734"/>
              <a:ext cx="1" cy="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53" name="Line 49"/>
            <p:cNvSpPr>
              <a:spLocks noChangeShapeType="1"/>
            </p:cNvSpPr>
            <p:nvPr/>
          </p:nvSpPr>
          <p:spPr bwMode="auto">
            <a:xfrm flipV="1">
              <a:off x="6167" y="15734"/>
              <a:ext cx="1" cy="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54" name="Line 50"/>
            <p:cNvSpPr>
              <a:spLocks noChangeShapeType="1"/>
            </p:cNvSpPr>
            <p:nvPr/>
          </p:nvSpPr>
          <p:spPr bwMode="auto">
            <a:xfrm flipV="1">
              <a:off x="7138" y="15734"/>
              <a:ext cx="1" cy="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9555" name="Rectangle 51"/>
            <p:cNvSpPr>
              <a:spLocks noChangeArrowheads="1"/>
            </p:cNvSpPr>
            <p:nvPr/>
          </p:nvSpPr>
          <p:spPr bwMode="auto">
            <a:xfrm>
              <a:off x="2543" y="11483"/>
              <a:ext cx="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hu-HU" altLang="hu-HU"/>
            </a:p>
          </p:txBody>
        </p:sp>
        <p:sp>
          <p:nvSpPr>
            <p:cNvPr id="149556" name="Rectangle 52"/>
            <p:cNvSpPr>
              <a:spLocks noChangeArrowheads="1"/>
            </p:cNvSpPr>
            <p:nvPr/>
          </p:nvSpPr>
          <p:spPr bwMode="auto">
            <a:xfrm>
              <a:off x="6269" y="12019"/>
              <a:ext cx="1378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hu-HU" altLang="hu-HU" sz="1300" b="1">
                <a:solidFill>
                  <a:srgbClr val="000000"/>
                </a:solidFill>
              </a:endParaRPr>
            </a:p>
            <a:p>
              <a:endParaRPr lang="hu-HU" altLang="hu-HU"/>
            </a:p>
          </p:txBody>
        </p:sp>
        <p:sp>
          <p:nvSpPr>
            <p:cNvPr id="149557" name="Rectangle 53"/>
            <p:cNvSpPr>
              <a:spLocks noChangeArrowheads="1"/>
            </p:cNvSpPr>
            <p:nvPr/>
          </p:nvSpPr>
          <p:spPr bwMode="auto">
            <a:xfrm>
              <a:off x="5682" y="12181"/>
              <a:ext cx="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hu-HU" altLang="hu-HU"/>
            </a:p>
          </p:txBody>
        </p:sp>
        <p:sp>
          <p:nvSpPr>
            <p:cNvPr id="149558" name="Rectangle 54"/>
            <p:cNvSpPr>
              <a:spLocks noChangeArrowheads="1"/>
            </p:cNvSpPr>
            <p:nvPr/>
          </p:nvSpPr>
          <p:spPr bwMode="auto">
            <a:xfrm>
              <a:off x="2095" y="15595"/>
              <a:ext cx="10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0</a:t>
              </a:r>
              <a:endParaRPr lang="hu-HU" altLang="hu-HU"/>
            </a:p>
          </p:txBody>
        </p:sp>
        <p:sp>
          <p:nvSpPr>
            <p:cNvPr id="149559" name="Rectangle 55"/>
            <p:cNvSpPr>
              <a:spLocks noChangeArrowheads="1"/>
            </p:cNvSpPr>
            <p:nvPr/>
          </p:nvSpPr>
          <p:spPr bwMode="auto">
            <a:xfrm>
              <a:off x="1997" y="15160"/>
              <a:ext cx="21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10</a:t>
              </a:r>
              <a:endParaRPr lang="hu-HU" altLang="hu-HU"/>
            </a:p>
          </p:txBody>
        </p:sp>
        <p:sp>
          <p:nvSpPr>
            <p:cNvPr id="149560" name="Rectangle 56"/>
            <p:cNvSpPr>
              <a:spLocks noChangeArrowheads="1"/>
            </p:cNvSpPr>
            <p:nvPr/>
          </p:nvSpPr>
          <p:spPr bwMode="auto">
            <a:xfrm>
              <a:off x="1997" y="14701"/>
              <a:ext cx="21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20</a:t>
              </a:r>
              <a:endParaRPr lang="hu-HU" altLang="hu-HU"/>
            </a:p>
          </p:txBody>
        </p:sp>
        <p:sp>
          <p:nvSpPr>
            <p:cNvPr id="149561" name="Rectangle 57"/>
            <p:cNvSpPr>
              <a:spLocks noChangeArrowheads="1"/>
            </p:cNvSpPr>
            <p:nvPr/>
          </p:nvSpPr>
          <p:spPr bwMode="auto">
            <a:xfrm>
              <a:off x="1997" y="14265"/>
              <a:ext cx="21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30</a:t>
              </a:r>
              <a:endParaRPr lang="hu-HU" altLang="hu-HU"/>
            </a:p>
          </p:txBody>
        </p:sp>
        <p:sp>
          <p:nvSpPr>
            <p:cNvPr id="149562" name="Rectangle 58"/>
            <p:cNvSpPr>
              <a:spLocks noChangeArrowheads="1"/>
            </p:cNvSpPr>
            <p:nvPr/>
          </p:nvSpPr>
          <p:spPr bwMode="auto">
            <a:xfrm>
              <a:off x="1997" y="13808"/>
              <a:ext cx="21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40</a:t>
              </a:r>
              <a:endParaRPr lang="hu-HU" altLang="hu-HU"/>
            </a:p>
          </p:txBody>
        </p:sp>
        <p:sp>
          <p:nvSpPr>
            <p:cNvPr id="149563" name="Rectangle 59"/>
            <p:cNvSpPr>
              <a:spLocks noChangeArrowheads="1"/>
            </p:cNvSpPr>
            <p:nvPr/>
          </p:nvSpPr>
          <p:spPr bwMode="auto">
            <a:xfrm>
              <a:off x="1997" y="13374"/>
              <a:ext cx="21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50</a:t>
              </a:r>
              <a:endParaRPr lang="hu-HU" altLang="hu-HU"/>
            </a:p>
          </p:txBody>
        </p:sp>
        <p:sp>
          <p:nvSpPr>
            <p:cNvPr id="149564" name="Rectangle 60"/>
            <p:cNvSpPr>
              <a:spLocks noChangeArrowheads="1"/>
            </p:cNvSpPr>
            <p:nvPr/>
          </p:nvSpPr>
          <p:spPr bwMode="auto">
            <a:xfrm>
              <a:off x="1997" y="12917"/>
              <a:ext cx="21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60</a:t>
              </a:r>
              <a:endParaRPr lang="hu-HU" altLang="hu-HU"/>
            </a:p>
          </p:txBody>
        </p:sp>
        <p:sp>
          <p:nvSpPr>
            <p:cNvPr id="149565" name="Rectangle 61"/>
            <p:cNvSpPr>
              <a:spLocks noChangeArrowheads="1"/>
            </p:cNvSpPr>
            <p:nvPr/>
          </p:nvSpPr>
          <p:spPr bwMode="auto">
            <a:xfrm>
              <a:off x="2467" y="15927"/>
              <a:ext cx="1005" cy="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EU prop.</a:t>
              </a:r>
              <a:endParaRPr lang="hu-HU" altLang="hu-HU"/>
            </a:p>
          </p:txBody>
        </p:sp>
        <p:sp>
          <p:nvSpPr>
            <p:cNvPr id="149566" name="Rectangle 62"/>
            <p:cNvSpPr>
              <a:spLocks noChangeArrowheads="1"/>
            </p:cNvSpPr>
            <p:nvPr/>
          </p:nvSpPr>
          <p:spPr bwMode="auto">
            <a:xfrm>
              <a:off x="2543" y="16223"/>
              <a:ext cx="52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min.%</a:t>
              </a:r>
              <a:endParaRPr lang="hu-HU" altLang="hu-HU"/>
            </a:p>
          </p:txBody>
        </p:sp>
        <p:sp>
          <p:nvSpPr>
            <p:cNvPr id="149567" name="Rectangle 63"/>
            <p:cNvSpPr>
              <a:spLocks noChangeArrowheads="1"/>
            </p:cNvSpPr>
            <p:nvPr/>
          </p:nvSpPr>
          <p:spPr bwMode="auto">
            <a:xfrm>
              <a:off x="3469" y="15929"/>
              <a:ext cx="41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Bul-</a:t>
              </a:r>
            </a:p>
            <a:p>
              <a:r>
                <a:rPr lang="en-US" altLang="hu-HU" sz="1100">
                  <a:solidFill>
                    <a:srgbClr val="000000"/>
                  </a:solidFill>
                </a:rPr>
                <a:t>garia</a:t>
              </a:r>
              <a:endParaRPr lang="hu-HU" altLang="hu-HU"/>
            </a:p>
          </p:txBody>
        </p:sp>
        <p:sp>
          <p:nvSpPr>
            <p:cNvPr id="149568" name="Rectangle 64"/>
            <p:cNvSpPr>
              <a:spLocks noChangeArrowheads="1"/>
            </p:cNvSpPr>
            <p:nvPr/>
          </p:nvSpPr>
          <p:spPr bwMode="auto">
            <a:xfrm>
              <a:off x="4332" y="15929"/>
              <a:ext cx="54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Czech </a:t>
              </a:r>
            </a:p>
            <a:p>
              <a:r>
                <a:rPr lang="en-US" altLang="hu-HU" sz="1100">
                  <a:solidFill>
                    <a:srgbClr val="000000"/>
                  </a:solidFill>
                </a:rPr>
                <a:t>Rep.</a:t>
              </a:r>
              <a:endParaRPr lang="hu-HU" altLang="hu-HU"/>
            </a:p>
          </p:txBody>
        </p:sp>
        <p:sp>
          <p:nvSpPr>
            <p:cNvPr id="149569" name="Rectangle 65"/>
            <p:cNvSpPr>
              <a:spLocks noChangeArrowheads="1"/>
            </p:cNvSpPr>
            <p:nvPr/>
          </p:nvSpPr>
          <p:spPr bwMode="auto">
            <a:xfrm>
              <a:off x="5378" y="15929"/>
              <a:ext cx="118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Hungary</a:t>
              </a:r>
              <a:endParaRPr lang="hu-HU" altLang="hu-HU"/>
            </a:p>
          </p:txBody>
        </p:sp>
        <p:sp>
          <p:nvSpPr>
            <p:cNvPr id="149570" name="Rectangle 66"/>
            <p:cNvSpPr>
              <a:spLocks noChangeArrowheads="1"/>
            </p:cNvSpPr>
            <p:nvPr/>
          </p:nvSpPr>
          <p:spPr bwMode="auto">
            <a:xfrm>
              <a:off x="6456" y="15929"/>
              <a:ext cx="49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Latvia</a:t>
              </a:r>
              <a:endParaRPr lang="hu-HU" altLang="hu-HU"/>
            </a:p>
          </p:txBody>
        </p:sp>
        <p:sp>
          <p:nvSpPr>
            <p:cNvPr id="149571" name="Rectangle 67"/>
            <p:cNvSpPr>
              <a:spLocks noChangeArrowheads="1"/>
            </p:cNvSpPr>
            <p:nvPr/>
          </p:nvSpPr>
          <p:spPr bwMode="auto">
            <a:xfrm rot="16200000">
              <a:off x="-792" y="13938"/>
              <a:ext cx="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 b="1">
                  <a:solidFill>
                    <a:srgbClr val="000000"/>
                  </a:solidFill>
                </a:rPr>
                <a:t>%</a:t>
              </a:r>
              <a:endParaRPr lang="hu-HU" altLang="hu-HU"/>
            </a:p>
          </p:txBody>
        </p:sp>
        <p:sp>
          <p:nvSpPr>
            <p:cNvPr id="149572" name="Rectangle 68"/>
            <p:cNvSpPr>
              <a:spLocks noChangeArrowheads="1"/>
            </p:cNvSpPr>
            <p:nvPr/>
          </p:nvSpPr>
          <p:spPr bwMode="auto">
            <a:xfrm>
              <a:off x="7229" y="13513"/>
              <a:ext cx="3534" cy="183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73" name="Rectangle 69"/>
            <p:cNvSpPr>
              <a:spLocks noChangeArrowheads="1"/>
            </p:cNvSpPr>
            <p:nvPr/>
          </p:nvSpPr>
          <p:spPr bwMode="auto">
            <a:xfrm>
              <a:off x="7357" y="13653"/>
              <a:ext cx="96" cy="122"/>
            </a:xfrm>
            <a:prstGeom prst="rect">
              <a:avLst/>
            </a:prstGeom>
            <a:solidFill>
              <a:srgbClr val="9933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74" name="Rectangle 70"/>
            <p:cNvSpPr>
              <a:spLocks noChangeArrowheads="1"/>
            </p:cNvSpPr>
            <p:nvPr/>
          </p:nvSpPr>
          <p:spPr bwMode="auto">
            <a:xfrm>
              <a:off x="7504" y="13564"/>
              <a:ext cx="152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Competitiveness</a:t>
              </a:r>
              <a:endParaRPr lang="hu-HU" altLang="hu-HU"/>
            </a:p>
          </p:txBody>
        </p:sp>
        <p:sp>
          <p:nvSpPr>
            <p:cNvPr id="149575" name="Rectangle 71"/>
            <p:cNvSpPr>
              <a:spLocks noChangeArrowheads="1"/>
            </p:cNvSpPr>
            <p:nvPr/>
          </p:nvSpPr>
          <p:spPr bwMode="auto">
            <a:xfrm>
              <a:off x="7357" y="14020"/>
              <a:ext cx="96" cy="122"/>
            </a:xfrm>
            <a:prstGeom prst="rect">
              <a:avLst/>
            </a:prstGeom>
            <a:solidFill>
              <a:srgbClr val="FFFFCC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76" name="Rectangle 72"/>
            <p:cNvSpPr>
              <a:spLocks noChangeArrowheads="1"/>
            </p:cNvSpPr>
            <p:nvPr/>
          </p:nvSpPr>
          <p:spPr bwMode="auto">
            <a:xfrm>
              <a:off x="7504" y="13933"/>
              <a:ext cx="252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Environment + land mgmnt</a:t>
              </a:r>
              <a:endParaRPr lang="hu-HU" altLang="hu-HU"/>
            </a:p>
          </p:txBody>
        </p:sp>
        <p:sp>
          <p:nvSpPr>
            <p:cNvPr id="149577" name="Rectangle 73"/>
            <p:cNvSpPr>
              <a:spLocks noChangeArrowheads="1"/>
            </p:cNvSpPr>
            <p:nvPr/>
          </p:nvSpPr>
          <p:spPr bwMode="auto">
            <a:xfrm>
              <a:off x="7357" y="14387"/>
              <a:ext cx="96" cy="123"/>
            </a:xfrm>
            <a:prstGeom prst="rect">
              <a:avLst/>
            </a:prstGeom>
            <a:solidFill>
              <a:srgbClr val="CC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78" name="Rectangle 74"/>
            <p:cNvSpPr>
              <a:spLocks noChangeArrowheads="1"/>
            </p:cNvSpPr>
            <p:nvPr/>
          </p:nvSpPr>
          <p:spPr bwMode="auto">
            <a:xfrm>
              <a:off x="7504" y="14298"/>
              <a:ext cx="271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Econ. Diverz.+ Quality of life</a:t>
              </a:r>
              <a:endParaRPr lang="hu-HU" altLang="hu-HU"/>
            </a:p>
          </p:txBody>
        </p:sp>
        <p:sp>
          <p:nvSpPr>
            <p:cNvPr id="149579" name="Rectangle 75"/>
            <p:cNvSpPr>
              <a:spLocks noChangeArrowheads="1"/>
            </p:cNvSpPr>
            <p:nvPr/>
          </p:nvSpPr>
          <p:spPr bwMode="auto">
            <a:xfrm>
              <a:off x="7357" y="14755"/>
              <a:ext cx="96" cy="122"/>
            </a:xfrm>
            <a:prstGeom prst="rect">
              <a:avLst/>
            </a:prstGeom>
            <a:solidFill>
              <a:srgbClr val="660066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80" name="Rectangle 76"/>
            <p:cNvSpPr>
              <a:spLocks noChangeArrowheads="1"/>
            </p:cNvSpPr>
            <p:nvPr/>
          </p:nvSpPr>
          <p:spPr bwMode="auto">
            <a:xfrm>
              <a:off x="7504" y="14665"/>
              <a:ext cx="63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Leader</a:t>
              </a:r>
              <a:endParaRPr lang="hu-HU" altLang="hu-HU"/>
            </a:p>
          </p:txBody>
        </p:sp>
        <p:sp>
          <p:nvSpPr>
            <p:cNvPr id="149581" name="Rectangle 77"/>
            <p:cNvSpPr>
              <a:spLocks noChangeArrowheads="1"/>
            </p:cNvSpPr>
            <p:nvPr/>
          </p:nvSpPr>
          <p:spPr bwMode="auto">
            <a:xfrm>
              <a:off x="7357" y="15122"/>
              <a:ext cx="96" cy="122"/>
            </a:xfrm>
            <a:prstGeom prst="rect">
              <a:avLst/>
            </a:prstGeom>
            <a:solidFill>
              <a:srgbClr val="FF8080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9582" name="Rectangle 78"/>
            <p:cNvSpPr>
              <a:spLocks noChangeArrowheads="1"/>
            </p:cNvSpPr>
            <p:nvPr/>
          </p:nvSpPr>
          <p:spPr bwMode="auto">
            <a:xfrm>
              <a:off x="7504" y="15036"/>
              <a:ext cx="190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hu-HU" sz="1100">
                  <a:solidFill>
                    <a:srgbClr val="000000"/>
                  </a:solidFill>
                </a:rPr>
                <a:t> </a:t>
              </a:r>
              <a:r>
                <a:rPr lang="en-US" alt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Technical assistance</a:t>
              </a:r>
              <a:endParaRPr lang="hu-HU" altLang="hu-HU"/>
            </a:p>
          </p:txBody>
        </p:sp>
        <p:sp>
          <p:nvSpPr>
            <p:cNvPr id="149583" name="Rectangle 79"/>
            <p:cNvSpPr>
              <a:spLocks noChangeArrowheads="1"/>
            </p:cNvSpPr>
            <p:nvPr/>
          </p:nvSpPr>
          <p:spPr bwMode="auto">
            <a:xfrm>
              <a:off x="993" y="11364"/>
              <a:ext cx="9746" cy="545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49584" name="Text Box 80"/>
          <p:cNvSpPr txBox="1">
            <a:spLocks noChangeArrowheads="1"/>
          </p:cNvSpPr>
          <p:nvPr/>
        </p:nvSpPr>
        <p:spPr bwMode="auto">
          <a:xfrm>
            <a:off x="4168938" y="575907"/>
            <a:ext cx="367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dirty="0" err="1"/>
              <a:t>Selected</a:t>
            </a:r>
            <a:r>
              <a:rPr lang="hu-HU" altLang="hu-HU" sz="2800" dirty="0"/>
              <a:t> CEE </a:t>
            </a:r>
            <a:r>
              <a:rPr lang="hu-HU" altLang="hu-HU" sz="2800" dirty="0" err="1"/>
              <a:t>countries</a:t>
            </a: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15788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84129" y="1735481"/>
            <a:ext cx="993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ENRD</a:t>
            </a:r>
            <a:r>
              <a:rPr lang="en-US" sz="32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is the </a:t>
            </a:r>
            <a:r>
              <a:rPr lang="hu-HU" sz="32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centre</a:t>
            </a:r>
            <a:r>
              <a:rPr lang="en-US" sz="32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that connects rural development stakeholders throughout the European Union (EU). </a:t>
            </a:r>
            <a:endParaRPr lang="hu-HU" sz="3200" b="0" i="0" dirty="0" smtClean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32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Discover how the ENRD is contributing to the effective implementation of Member States' Rural Development </a:t>
            </a:r>
            <a:r>
              <a:rPr lang="en-US" sz="3200" b="0" i="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Programmes</a:t>
            </a:r>
            <a:r>
              <a:rPr lang="en-US" sz="32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by generating and </a:t>
            </a:r>
            <a:r>
              <a:rPr lang="en-US" sz="3200" b="1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sharing knowledge, as well as through facilitating information exchange and cooperation </a:t>
            </a:r>
            <a:r>
              <a:rPr lang="en-US" sz="32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across rural Europe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701457" y="228600"/>
            <a:ext cx="10847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rgbClr val="0070C0"/>
                </a:solidFill>
              </a:rPr>
              <a:t>European Network </a:t>
            </a:r>
            <a:r>
              <a:rPr lang="hu-HU" sz="4000" b="1" dirty="0" err="1" smtClean="0">
                <a:solidFill>
                  <a:srgbClr val="0070C0"/>
                </a:solidFill>
              </a:rPr>
              <a:t>for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Rural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Development</a:t>
            </a:r>
            <a:r>
              <a:rPr lang="hu-HU" sz="4000" b="1" dirty="0" smtClean="0">
                <a:solidFill>
                  <a:srgbClr val="0070C0"/>
                </a:solidFill>
              </a:rPr>
              <a:t> (ENRD)</a:t>
            </a:r>
            <a:endParaRPr lang="hu-H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765176"/>
            <a:ext cx="6048375" cy="576263"/>
          </a:xfrm>
        </p:spPr>
        <p:txBody>
          <a:bodyPr/>
          <a:lstStyle/>
          <a:p>
            <a:pPr algn="ctr"/>
            <a:r>
              <a:rPr lang="hu-HU" altLang="hu-HU" sz="3200"/>
              <a:t>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1844675"/>
            <a:ext cx="7416800" cy="4032250"/>
          </a:xfrm>
        </p:spPr>
        <p:txBody>
          <a:bodyPr/>
          <a:lstStyle/>
          <a:p>
            <a:pPr lvl="1"/>
            <a:r>
              <a:rPr lang="hu-HU" altLang="hu-HU" i="1"/>
              <a:t> </a:t>
            </a:r>
            <a:endParaRPr lang="hu-HU" altLang="hu-HU" sz="2400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00FF"/>
                </a:solidFill>
              </a:rPr>
              <a:t>                       Csaba Forgács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2208214" y="404813"/>
            <a:ext cx="7921625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CONCLUSIONS</a:t>
            </a:r>
            <a:r>
              <a:rPr lang="hu-HU" altLang="zh-CN" sz="3200" b="1" dirty="0" smtClean="0">
                <a:solidFill>
                  <a:srgbClr val="0070C0"/>
                </a:solidFill>
              </a:rPr>
              <a:t>  (2000-2013)  </a:t>
            </a:r>
            <a:endParaRPr lang="en-US" altLang="zh-CN" sz="3200" b="1" dirty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400" dirty="0">
                <a:solidFill>
                  <a:srgbClr val="FF0000"/>
                </a:solidFill>
              </a:rPr>
              <a:t>High percentage </a:t>
            </a:r>
            <a:r>
              <a:rPr lang="en-US" altLang="hu-HU" sz="2400" dirty="0"/>
              <a:t>of territories within the EU is called </a:t>
            </a:r>
            <a:r>
              <a:rPr lang="en-US" altLang="hu-HU" sz="2400" dirty="0">
                <a:solidFill>
                  <a:srgbClr val="FF0000"/>
                </a:solidFill>
              </a:rPr>
              <a:t>rural areas </a:t>
            </a:r>
            <a:r>
              <a:rPr lang="en-US" altLang="hu-HU" sz="2400" dirty="0"/>
              <a:t>and this figure is even higher in Eastern and Central Europe. </a:t>
            </a:r>
            <a:endParaRPr lang="hu-HU" altLang="hu-HU" sz="24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2400" dirty="0">
                <a:solidFill>
                  <a:srgbClr val="FF0000"/>
                </a:solidFill>
              </a:rPr>
              <a:t>S</a:t>
            </a:r>
            <a:r>
              <a:rPr lang="en-US" altLang="hu-HU" sz="2400" dirty="0" err="1">
                <a:solidFill>
                  <a:srgbClr val="FF0000"/>
                </a:solidFill>
              </a:rPr>
              <a:t>ignificant</a:t>
            </a:r>
            <a:r>
              <a:rPr lang="en-US" altLang="hu-HU" sz="2400" dirty="0">
                <a:solidFill>
                  <a:srgbClr val="FF0000"/>
                </a:solidFill>
              </a:rPr>
              <a:t> support for rural development in CCE</a:t>
            </a:r>
            <a:r>
              <a:rPr lang="en-US" altLang="hu-HU" sz="2400" dirty="0"/>
              <a:t> countries since 2000</a:t>
            </a:r>
            <a:r>
              <a:rPr lang="hu-HU" altLang="hu-HU" sz="2400" dirty="0"/>
              <a:t>, </a:t>
            </a:r>
            <a:r>
              <a:rPr lang="en-US" altLang="hu-HU" sz="2400" dirty="0"/>
              <a:t> but more would be needed. </a:t>
            </a:r>
            <a:r>
              <a:rPr lang="en-US" altLang="hu-HU" sz="2400" dirty="0">
                <a:solidFill>
                  <a:srgbClr val="FF0000"/>
                </a:solidFill>
              </a:rPr>
              <a:t>Under SAPARD mostly large farms </a:t>
            </a:r>
            <a:r>
              <a:rPr lang="en-US" altLang="hu-HU" sz="2400" dirty="0"/>
              <a:t>have got substantial part of funds, although, it was not on priority. </a:t>
            </a:r>
            <a:endParaRPr lang="hu-HU" altLang="hu-HU" sz="24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400" dirty="0"/>
              <a:t>Agenda 2000 further strengthened rural development </a:t>
            </a:r>
            <a:r>
              <a:rPr lang="hu-HU" altLang="hu-HU" sz="2400" dirty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400" dirty="0">
                <a:solidFill>
                  <a:srgbClr val="FF0000"/>
                </a:solidFill>
              </a:rPr>
              <a:t>Rural development </a:t>
            </a:r>
            <a:r>
              <a:rPr lang="en-US" altLang="hu-HU" sz="2400" dirty="0"/>
              <a:t>has a stabilized budget in CEECs in current budget period in which </a:t>
            </a:r>
            <a:r>
              <a:rPr lang="en-US" altLang="hu-HU" sz="2400" dirty="0">
                <a:solidFill>
                  <a:srgbClr val="FF0000"/>
                </a:solidFill>
              </a:rPr>
              <a:t>50 % goes to Poland, 14,4 % to Hungary and 10,6 % to Czech Republic</a:t>
            </a:r>
            <a:r>
              <a:rPr lang="hu-HU" altLang="hu-HU" sz="2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814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1" y="765176"/>
            <a:ext cx="6048375" cy="576263"/>
          </a:xfrm>
        </p:spPr>
        <p:txBody>
          <a:bodyPr/>
          <a:lstStyle/>
          <a:p>
            <a:pPr algn="ctr"/>
            <a:r>
              <a:rPr lang="hu-HU" altLang="hu-HU" sz="320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1844675"/>
            <a:ext cx="7416800" cy="4032250"/>
          </a:xfrm>
        </p:spPr>
        <p:txBody>
          <a:bodyPr/>
          <a:lstStyle/>
          <a:p>
            <a:pPr lvl="1"/>
            <a:r>
              <a:rPr lang="hu-HU" altLang="hu-HU" i="1"/>
              <a:t> </a:t>
            </a:r>
            <a:endParaRPr lang="hu-HU" altLang="hu-HU" sz="2400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2640014" y="659765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 dirty="0">
                <a:solidFill>
                  <a:srgbClr val="0000FF"/>
                </a:solidFill>
              </a:rPr>
              <a:t>                       Csaba Forgács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2279651" y="1412875"/>
            <a:ext cx="7777163" cy="45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 sz="2400" dirty="0"/>
          </a:p>
          <a:p>
            <a:r>
              <a:rPr lang="hu-HU" altLang="hu-HU" sz="2400" dirty="0"/>
              <a:t>5. </a:t>
            </a:r>
            <a:r>
              <a:rPr lang="hu-HU" altLang="hu-HU" sz="2400" dirty="0">
                <a:solidFill>
                  <a:srgbClr val="FF0000"/>
                </a:solidFill>
              </a:rPr>
              <a:t>D</a:t>
            </a:r>
            <a:r>
              <a:rPr lang="en-US" altLang="hu-HU" sz="2400" dirty="0" err="1">
                <a:solidFill>
                  <a:srgbClr val="FF0000"/>
                </a:solidFill>
              </a:rPr>
              <a:t>ifferent</a:t>
            </a:r>
            <a:r>
              <a:rPr lang="en-US" altLang="hu-HU" sz="2400" dirty="0">
                <a:solidFill>
                  <a:srgbClr val="FF0000"/>
                </a:solidFill>
              </a:rPr>
              <a:t> national strategic rural development policies </a:t>
            </a:r>
            <a:r>
              <a:rPr lang="en-US" altLang="hu-HU" sz="2400" dirty="0"/>
              <a:t>reflecting national specificities, however, </a:t>
            </a:r>
            <a:r>
              <a:rPr lang="hu-HU" altLang="hu-HU" sz="2400" dirty="0" err="1"/>
              <a:t>improving</a:t>
            </a:r>
            <a:r>
              <a:rPr lang="hu-HU" altLang="hu-HU" sz="2400" dirty="0"/>
              <a:t> </a:t>
            </a:r>
            <a:r>
              <a:rPr lang="en-US" altLang="hu-HU" sz="2400" dirty="0"/>
              <a:t>competitiveness of agricultural production has strongest focus in most CEECs</a:t>
            </a:r>
            <a:r>
              <a:rPr lang="hu-HU" altLang="hu-HU" sz="2400" dirty="0"/>
              <a:t> </a:t>
            </a:r>
          </a:p>
          <a:p>
            <a:r>
              <a:rPr lang="hu-HU" altLang="hu-HU" sz="2400" dirty="0"/>
              <a:t>6. </a:t>
            </a:r>
            <a:r>
              <a:rPr lang="en-US" altLang="hu-HU" sz="2400" dirty="0"/>
              <a:t>Czech Republic and Slovakia </a:t>
            </a:r>
            <a:r>
              <a:rPr lang="hu-HU" altLang="hu-HU" sz="2400" dirty="0" err="1">
                <a:solidFill>
                  <a:srgbClr val="FF0000"/>
                </a:solidFill>
              </a:rPr>
              <a:t>focus</a:t>
            </a:r>
            <a:r>
              <a:rPr lang="hu-HU" altLang="hu-HU" sz="2400" dirty="0">
                <a:solidFill>
                  <a:srgbClr val="FF0000"/>
                </a:solidFill>
              </a:rPr>
              <a:t> </a:t>
            </a:r>
            <a:r>
              <a:rPr lang="hu-HU" altLang="hu-HU" sz="2400" dirty="0" err="1">
                <a:solidFill>
                  <a:srgbClr val="FF0000"/>
                </a:solidFill>
              </a:rPr>
              <a:t>on</a:t>
            </a:r>
            <a:r>
              <a:rPr lang="hu-HU" altLang="hu-HU" sz="2400" dirty="0">
                <a:solidFill>
                  <a:srgbClr val="FF0000"/>
                </a:solidFill>
              </a:rPr>
              <a:t> </a:t>
            </a:r>
            <a:r>
              <a:rPr lang="hu-HU" altLang="hu-HU" sz="2400" dirty="0" err="1">
                <a:solidFill>
                  <a:srgbClr val="FF0000"/>
                </a:solidFill>
              </a:rPr>
              <a:t>environment</a:t>
            </a:r>
            <a:r>
              <a:rPr lang="hu-HU" altLang="hu-HU" sz="2400" dirty="0">
                <a:solidFill>
                  <a:srgbClr val="FF0000"/>
                </a:solidFill>
              </a:rPr>
              <a:t>  </a:t>
            </a:r>
          </a:p>
          <a:p>
            <a:r>
              <a:rPr lang="hu-HU" altLang="hu-HU" sz="2400" dirty="0"/>
              <a:t>7. Q</a:t>
            </a:r>
            <a:r>
              <a:rPr lang="en-US" altLang="hu-HU" sz="2400" dirty="0" err="1"/>
              <a:t>uestion</a:t>
            </a:r>
            <a:r>
              <a:rPr lang="en-US" altLang="hu-HU" sz="2400" dirty="0"/>
              <a:t>: will the support protecting to increase competitiveness go to small or large farms</a:t>
            </a:r>
            <a:r>
              <a:rPr lang="hu-HU" altLang="hu-HU" sz="2400" dirty="0"/>
              <a:t>? </a:t>
            </a:r>
            <a:r>
              <a:rPr lang="hu-HU" altLang="hu-HU" sz="2400" dirty="0" err="1"/>
              <a:t>It</a:t>
            </a:r>
            <a:r>
              <a:rPr lang="hu-HU" altLang="hu-HU" sz="2400" dirty="0"/>
              <a:t> </a:t>
            </a:r>
            <a:r>
              <a:rPr lang="en-US" altLang="hu-HU" sz="2400" dirty="0"/>
              <a:t> strongly depends on </a:t>
            </a:r>
            <a:r>
              <a:rPr lang="en-US" altLang="hu-HU" sz="2400" dirty="0">
                <a:solidFill>
                  <a:srgbClr val="FF0000"/>
                </a:solidFill>
              </a:rPr>
              <a:t>conditions   set up for applicants by national authorities.</a:t>
            </a:r>
            <a:r>
              <a:rPr lang="hu-HU" altLang="hu-HU" sz="2400" dirty="0">
                <a:solidFill>
                  <a:srgbClr val="FF0000"/>
                </a:solidFill>
              </a:rPr>
              <a:t> </a:t>
            </a:r>
          </a:p>
          <a:p>
            <a:endParaRPr lang="hu-HU" altLang="hu-HU" sz="2400" dirty="0"/>
          </a:p>
          <a:p>
            <a:pPr>
              <a:spcBef>
                <a:spcPct val="50000"/>
              </a:spcBef>
            </a:pPr>
            <a:endParaRPr lang="hu-HU" altLang="hu-HU" dirty="0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615011" y="323807"/>
            <a:ext cx="8593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zh-CN" sz="3200" b="1" dirty="0">
                <a:solidFill>
                  <a:srgbClr val="0070C0"/>
                </a:solidFill>
              </a:rPr>
              <a:t>            </a:t>
            </a:r>
            <a:r>
              <a:rPr lang="en-US" altLang="zh-CN" sz="32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CONCLUSIONS</a:t>
            </a:r>
            <a:r>
              <a:rPr lang="hu-HU" altLang="zh-CN" sz="3200" b="1" dirty="0" smtClean="0">
                <a:solidFill>
                  <a:srgbClr val="0070C0"/>
                </a:solidFill>
              </a:rPr>
              <a:t>  (2000-2013) (</a:t>
            </a:r>
            <a:r>
              <a:rPr lang="hu-HU" altLang="zh-CN" sz="3200" b="1" dirty="0" err="1" smtClean="0">
                <a:solidFill>
                  <a:srgbClr val="0070C0"/>
                </a:solidFill>
              </a:rPr>
              <a:t>cont</a:t>
            </a:r>
            <a:r>
              <a:rPr lang="hu-HU" altLang="zh-CN" sz="3200" b="1" dirty="0" smtClean="0">
                <a:solidFill>
                  <a:srgbClr val="0070C0"/>
                </a:solidFill>
              </a:rPr>
              <a:t> 2</a:t>
            </a:r>
            <a:r>
              <a:rPr lang="hu-HU" altLang="zh-CN" sz="3200" b="1" dirty="0">
                <a:solidFill>
                  <a:srgbClr val="0070C0"/>
                </a:solidFill>
              </a:rPr>
              <a:t>) </a:t>
            </a:r>
            <a:endParaRPr lang="en-US" altLang="zh-CN" sz="3200" b="1" dirty="0">
              <a:solidFill>
                <a:srgbClr val="0070C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43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268923"/>
            <a:ext cx="9148175" cy="708107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2013  Reform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15649" y="1578279"/>
            <a:ext cx="9137111" cy="4365321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The </a:t>
            </a:r>
            <a:r>
              <a:rPr lang="en-US" sz="4000" u="sng" dirty="0">
                <a:hlinkClick r:id="rId2" tooltip="2013 reform"/>
              </a:rPr>
              <a:t>2013 reform</a:t>
            </a:r>
            <a:r>
              <a:rPr lang="en-US" sz="4000" dirty="0"/>
              <a:t> leaves in place many of the key features of rural development policy from 2007-2013. </a:t>
            </a:r>
            <a:endParaRPr lang="hu-HU" sz="4000" dirty="0"/>
          </a:p>
          <a:p>
            <a:pPr algn="l"/>
            <a:r>
              <a:rPr lang="hu-HU" sz="4000" dirty="0" smtClean="0"/>
              <a:t>A</a:t>
            </a:r>
            <a:r>
              <a:rPr lang="en-US" sz="4000" dirty="0" smtClean="0"/>
              <a:t>s </a:t>
            </a:r>
            <a:r>
              <a:rPr lang="en-US" sz="4000" dirty="0"/>
              <a:t>in the past, the policy  will be implemented through </a:t>
            </a:r>
            <a:r>
              <a:rPr lang="en-US" sz="4000" b="1" dirty="0">
                <a:solidFill>
                  <a:srgbClr val="FF0000"/>
                </a:solidFill>
              </a:rPr>
              <a:t>national and/or regional rural development </a:t>
            </a:r>
            <a:r>
              <a:rPr lang="en-US" sz="4000" b="1" dirty="0" err="1">
                <a:solidFill>
                  <a:srgbClr val="FF0000"/>
                </a:solidFill>
              </a:rPr>
              <a:t>programmes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(RDPs) which run for seven years.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2175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35485" y="0"/>
            <a:ext cx="9749424" cy="826718"/>
          </a:xfrm>
        </p:spPr>
        <p:txBody>
          <a:bodyPr>
            <a:normAutofit/>
          </a:bodyPr>
          <a:lstStyle/>
          <a:p>
            <a:r>
              <a:rPr lang="hu-HU" sz="4000" dirty="0" err="1" smtClean="0">
                <a:solidFill>
                  <a:srgbClr val="0070C0"/>
                </a:solidFill>
              </a:rPr>
              <a:t>Rural</a:t>
            </a:r>
            <a:r>
              <a:rPr lang="hu-HU" sz="4000" dirty="0" smtClean="0">
                <a:solidFill>
                  <a:srgbClr val="0070C0"/>
                </a:solidFill>
              </a:rPr>
              <a:t> </a:t>
            </a:r>
            <a:r>
              <a:rPr lang="hu-HU" sz="4000" dirty="0" err="1" smtClean="0">
                <a:solidFill>
                  <a:srgbClr val="0070C0"/>
                </a:solidFill>
              </a:rPr>
              <a:t>development</a:t>
            </a:r>
            <a:r>
              <a:rPr lang="hu-HU" sz="4000" dirty="0" smtClean="0">
                <a:solidFill>
                  <a:srgbClr val="0070C0"/>
                </a:solidFill>
              </a:rPr>
              <a:t> 2014-2020</a:t>
            </a:r>
            <a:endParaRPr lang="hu-HU" sz="4000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7133" y="1002082"/>
            <a:ext cx="10221239" cy="5423770"/>
          </a:xfrm>
        </p:spPr>
        <p:txBody>
          <a:bodyPr/>
          <a:lstStyle/>
          <a:p>
            <a:endParaRPr lang="hu-H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EU's rural development policy is funded through </a:t>
            </a:r>
            <a:r>
              <a:rPr lang="en-US" sz="3200" dirty="0">
                <a:hlinkClick r:id="rId2"/>
              </a:rPr>
              <a:t>the European Agricultural Fund for Rural Development (EAFRD</a:t>
            </a:r>
            <a:r>
              <a:rPr lang="en-US" sz="3200" dirty="0" smtClean="0">
                <a:hlinkClick r:id="rId2"/>
              </a:rPr>
              <a:t>)</a:t>
            </a:r>
            <a:endParaRPr lang="hu-HU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3200" dirty="0" err="1" smtClean="0"/>
              <a:t>Budget</a:t>
            </a:r>
            <a:r>
              <a:rPr lang="hu-HU" sz="3200" dirty="0" smtClean="0"/>
              <a:t>: </a:t>
            </a:r>
            <a:r>
              <a:rPr lang="en-US" sz="3200" dirty="0" smtClean="0"/>
              <a:t>  </a:t>
            </a:r>
            <a:r>
              <a:rPr lang="en-US" sz="3200" dirty="0"/>
              <a:t>€100 billion from </a:t>
            </a:r>
            <a:r>
              <a:rPr lang="en-US" sz="3200" dirty="0" smtClean="0"/>
              <a:t>2014-2020</a:t>
            </a:r>
            <a:endParaRPr lang="hu-HU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3200" dirty="0"/>
              <a:t>E</a:t>
            </a:r>
            <a:r>
              <a:rPr lang="en-US" sz="3200" dirty="0" smtClean="0"/>
              <a:t>ach </a:t>
            </a:r>
            <a:r>
              <a:rPr lang="en-US" sz="3200" dirty="0">
                <a:hlinkClick r:id="rId3"/>
              </a:rPr>
              <a:t>EU country receiving a financial allocation</a:t>
            </a:r>
            <a:r>
              <a:rPr lang="en-US" sz="3200" dirty="0"/>
              <a:t>  </a:t>
            </a:r>
            <a:r>
              <a:rPr lang="hu-HU" sz="3200" dirty="0" smtClean="0"/>
              <a:t> </a:t>
            </a:r>
            <a:r>
              <a:rPr lang="en-US" sz="3200" dirty="0"/>
              <a:t> for the 7-year period. </a:t>
            </a:r>
            <a:endParaRPr lang="hu-HU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will leverage a further €61 billion of public funding in the Member States.</a:t>
            </a:r>
            <a:endParaRPr lang="hu-HU" sz="3200" dirty="0"/>
          </a:p>
          <a:p>
            <a:pPr algn="l"/>
            <a:endParaRPr lang="hu-H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843" y="6145778"/>
            <a:ext cx="3097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19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No </a:t>
            </a:r>
            <a:r>
              <a:rPr lang="hu-HU" sz="4000" b="1" dirty="0" err="1" smtClean="0">
                <a:solidFill>
                  <a:srgbClr val="0070C0"/>
                </a:solidFill>
              </a:rPr>
              <a:t>single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definition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4962099"/>
          </a:xfrm>
        </p:spPr>
        <p:txBody>
          <a:bodyPr>
            <a:normAutofit lnSpcReduction="10000"/>
          </a:bodyPr>
          <a:lstStyle/>
          <a:p>
            <a:pPr algn="l"/>
            <a:r>
              <a:rPr lang="hu-HU" sz="2800" dirty="0" smtClean="0"/>
              <a:t>Urban/</a:t>
            </a:r>
            <a:r>
              <a:rPr lang="hu-HU" sz="2800" dirty="0" err="1" smtClean="0"/>
              <a:t>rural</a:t>
            </a:r>
            <a:r>
              <a:rPr lang="hu-HU" sz="2800" dirty="0" smtClean="0"/>
              <a:t> </a:t>
            </a:r>
            <a:r>
              <a:rPr lang="hu-HU" sz="2800" dirty="0"/>
              <a:t>is a </a:t>
            </a:r>
            <a:r>
              <a:rPr lang="hu-HU" sz="2800" dirty="0" err="1"/>
              <a:t>derived</a:t>
            </a:r>
            <a:r>
              <a:rPr lang="hu-HU" sz="2800" dirty="0"/>
              <a:t> </a:t>
            </a:r>
            <a:r>
              <a:rPr lang="hu-HU" sz="2800" dirty="0" err="1"/>
              <a:t>topic</a:t>
            </a:r>
            <a:r>
              <a:rPr lang="hu-HU" sz="2800" dirty="0"/>
              <a:t> of </a:t>
            </a:r>
            <a:r>
              <a:rPr lang="hu-HU" sz="2800" dirty="0" err="1"/>
              <a:t>high</a:t>
            </a:r>
            <a:r>
              <a:rPr lang="hu-HU" sz="2800" dirty="0"/>
              <a:t> </a:t>
            </a:r>
            <a:r>
              <a:rPr lang="hu-HU" sz="2800" dirty="0" err="1"/>
              <a:t>priority</a:t>
            </a:r>
            <a:r>
              <a:rPr lang="hu-HU" sz="2800" dirty="0"/>
              <a:t> </a:t>
            </a:r>
            <a:r>
              <a:rPr lang="hu-HU" sz="2800" dirty="0" err="1"/>
              <a:t>in</a:t>
            </a:r>
            <a:r>
              <a:rPr lang="hu-HU" sz="2800" dirty="0"/>
              <a:t> a </a:t>
            </a:r>
            <a:r>
              <a:rPr lang="hu-HU" sz="2800" dirty="0" err="1"/>
              <a:t>vital</a:t>
            </a:r>
            <a:r>
              <a:rPr lang="hu-HU" sz="2800" dirty="0"/>
              <a:t> </a:t>
            </a:r>
            <a:r>
              <a:rPr lang="hu-HU" sz="2800" dirty="0" err="1" smtClean="0"/>
              <a:t>statistics</a:t>
            </a:r>
            <a:r>
              <a:rPr lang="hu-HU" sz="2800" dirty="0" smtClean="0"/>
              <a:t> </a:t>
            </a:r>
            <a:r>
              <a:rPr lang="hu-HU" sz="2800" dirty="0" err="1" smtClean="0"/>
              <a:t>system</a:t>
            </a:r>
            <a:r>
              <a:rPr lang="hu-HU" sz="2800" dirty="0" smtClean="0"/>
              <a:t> </a:t>
            </a:r>
            <a:r>
              <a:rPr lang="hu-HU" sz="2800" dirty="0" err="1"/>
              <a:t>which</a:t>
            </a:r>
            <a:r>
              <a:rPr lang="hu-HU" sz="2800" dirty="0"/>
              <a:t> is </a:t>
            </a:r>
            <a:r>
              <a:rPr lang="hu-HU" sz="2800" dirty="0" err="1"/>
              <a:t>based</a:t>
            </a:r>
            <a:r>
              <a:rPr lang="hu-HU" sz="2800" dirty="0"/>
              <a:t> </a:t>
            </a:r>
            <a:r>
              <a:rPr lang="hu-HU" sz="2800" dirty="0" err="1"/>
              <a:t>on</a:t>
            </a:r>
            <a:r>
              <a:rPr lang="hu-HU" sz="2800" dirty="0"/>
              <a:t> </a:t>
            </a:r>
            <a:r>
              <a:rPr lang="hu-HU" sz="2800" dirty="0" err="1"/>
              <a:t>geographic</a:t>
            </a:r>
            <a:r>
              <a:rPr lang="hu-HU" sz="2800" dirty="0"/>
              <a:t> </a:t>
            </a:r>
            <a:r>
              <a:rPr lang="hu-HU" sz="2800" dirty="0" err="1"/>
              <a:t>information</a:t>
            </a:r>
            <a:r>
              <a:rPr lang="hu-HU" sz="2800" dirty="0"/>
              <a:t> </a:t>
            </a:r>
            <a:r>
              <a:rPr lang="hu-HU" sz="2800" dirty="0" err="1" smtClean="0"/>
              <a:t>obtained</a:t>
            </a:r>
            <a:r>
              <a:rPr lang="hu-HU" sz="2800" dirty="0" smtClean="0"/>
              <a:t> </a:t>
            </a:r>
            <a:r>
              <a:rPr lang="hu-HU" sz="2800" dirty="0" err="1" smtClean="0"/>
              <a:t>from</a:t>
            </a:r>
            <a:r>
              <a:rPr lang="hu-HU" sz="2800" dirty="0" smtClean="0"/>
              <a:t> </a:t>
            </a:r>
            <a:r>
              <a:rPr lang="hu-HU" sz="2800" b="1" dirty="0" err="1"/>
              <a:t>place</a:t>
            </a:r>
            <a:r>
              <a:rPr lang="hu-HU" sz="2800" b="1" dirty="0"/>
              <a:t> of </a:t>
            </a:r>
            <a:r>
              <a:rPr lang="hu-HU" sz="2800" b="1" dirty="0" err="1"/>
              <a:t>occurrence</a:t>
            </a:r>
            <a:r>
              <a:rPr lang="hu-HU" sz="2800" b="1" dirty="0"/>
              <a:t> </a:t>
            </a:r>
            <a:r>
              <a:rPr lang="hu-HU" sz="2800" dirty="0" smtClean="0"/>
              <a:t> and </a:t>
            </a:r>
            <a:r>
              <a:rPr lang="hu-HU" sz="2800" b="1" dirty="0" err="1"/>
              <a:t>place</a:t>
            </a:r>
            <a:r>
              <a:rPr lang="hu-HU" sz="2800" b="1" dirty="0"/>
              <a:t> of </a:t>
            </a:r>
            <a:r>
              <a:rPr lang="hu-HU" sz="2800" b="1" dirty="0" err="1"/>
              <a:t>usual</a:t>
            </a:r>
            <a:r>
              <a:rPr lang="hu-HU" sz="2800" b="1" dirty="0"/>
              <a:t> </a:t>
            </a:r>
            <a:r>
              <a:rPr lang="hu-HU" sz="2800" b="1" dirty="0" err="1"/>
              <a:t>residence</a:t>
            </a:r>
            <a:endParaRPr lang="hu-HU" sz="2800" b="1" dirty="0"/>
          </a:p>
          <a:p>
            <a:pPr algn="l"/>
            <a:r>
              <a:rPr lang="hu-HU" sz="2800" dirty="0" err="1" smtClean="0"/>
              <a:t>Because</a:t>
            </a:r>
            <a:r>
              <a:rPr lang="hu-HU" sz="2800" dirty="0" smtClean="0"/>
              <a:t> </a:t>
            </a:r>
            <a:r>
              <a:rPr lang="hu-HU" sz="2800" dirty="0"/>
              <a:t>of </a:t>
            </a:r>
            <a:r>
              <a:rPr lang="hu-HU" sz="2800" dirty="0" err="1"/>
              <a:t>national</a:t>
            </a:r>
            <a:r>
              <a:rPr lang="hu-HU" sz="2800" dirty="0"/>
              <a:t> </a:t>
            </a:r>
            <a:r>
              <a:rPr lang="hu-HU" sz="2800" dirty="0" err="1"/>
              <a:t>differences</a:t>
            </a:r>
            <a:r>
              <a:rPr lang="hu-HU" sz="2800" dirty="0"/>
              <a:t> </a:t>
            </a:r>
            <a:r>
              <a:rPr lang="hu-HU" sz="2800" dirty="0" err="1"/>
              <a:t>in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characteristics</a:t>
            </a:r>
            <a:endParaRPr lang="hu-HU" sz="2800" dirty="0"/>
          </a:p>
          <a:p>
            <a:pPr algn="l"/>
            <a:r>
              <a:rPr lang="hu-HU" sz="2800" dirty="0" err="1"/>
              <a:t>which</a:t>
            </a:r>
            <a:r>
              <a:rPr lang="hu-HU" sz="2800" dirty="0"/>
              <a:t> </a:t>
            </a:r>
            <a:r>
              <a:rPr lang="hu-HU" sz="2800" dirty="0" err="1"/>
              <a:t>distinguish</a:t>
            </a:r>
            <a:r>
              <a:rPr lang="hu-HU" sz="2800" dirty="0"/>
              <a:t> </a:t>
            </a:r>
            <a:r>
              <a:rPr lang="hu-HU" sz="2800" dirty="0" err="1"/>
              <a:t>urban</a:t>
            </a:r>
            <a:r>
              <a:rPr lang="hu-HU" sz="2800" dirty="0"/>
              <a:t> </a:t>
            </a:r>
            <a:r>
              <a:rPr lang="hu-HU" sz="2800" dirty="0" err="1"/>
              <a:t>from</a:t>
            </a:r>
            <a:r>
              <a:rPr lang="hu-HU" sz="2800" dirty="0"/>
              <a:t> </a:t>
            </a:r>
            <a:r>
              <a:rPr lang="hu-HU" sz="2800" dirty="0" err="1"/>
              <a:t>rural</a:t>
            </a:r>
            <a:r>
              <a:rPr lang="hu-HU" sz="2800" dirty="0"/>
              <a:t> </a:t>
            </a:r>
            <a:r>
              <a:rPr lang="hu-HU" sz="2800" dirty="0" err="1"/>
              <a:t>areas</a:t>
            </a:r>
            <a:r>
              <a:rPr lang="hu-HU" sz="2800" dirty="0"/>
              <a:t>,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distinction</a:t>
            </a:r>
            <a:r>
              <a:rPr lang="hu-HU" sz="2800" dirty="0"/>
              <a:t> </a:t>
            </a:r>
            <a:r>
              <a:rPr lang="hu-HU" sz="2800" dirty="0" err="1" smtClean="0"/>
              <a:t>between</a:t>
            </a:r>
            <a:r>
              <a:rPr lang="hu-HU" sz="2800" dirty="0" smtClean="0"/>
              <a:t> </a:t>
            </a:r>
            <a:r>
              <a:rPr lang="hu-HU" sz="2800" dirty="0" err="1" smtClean="0"/>
              <a:t>urban</a:t>
            </a:r>
            <a:r>
              <a:rPr lang="hu-HU" sz="2800" dirty="0" smtClean="0"/>
              <a:t> </a:t>
            </a:r>
            <a:r>
              <a:rPr lang="hu-HU" sz="2800" dirty="0"/>
              <a:t>and </a:t>
            </a:r>
            <a:r>
              <a:rPr lang="hu-HU" sz="2800" dirty="0" err="1"/>
              <a:t>rural</a:t>
            </a:r>
            <a:r>
              <a:rPr lang="hu-HU" sz="2800" dirty="0"/>
              <a:t> </a:t>
            </a:r>
            <a:r>
              <a:rPr lang="hu-HU" sz="2800" dirty="0" err="1"/>
              <a:t>population</a:t>
            </a:r>
            <a:r>
              <a:rPr lang="hu-HU" sz="2800" dirty="0"/>
              <a:t> is </a:t>
            </a:r>
            <a:r>
              <a:rPr lang="hu-HU" sz="2800" dirty="0" err="1"/>
              <a:t>not</a:t>
            </a:r>
            <a:r>
              <a:rPr lang="hu-HU" sz="2800" dirty="0"/>
              <a:t> </a:t>
            </a:r>
            <a:r>
              <a:rPr lang="hu-HU" sz="2800" dirty="0" err="1"/>
              <a:t>amenable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a </a:t>
            </a:r>
            <a:r>
              <a:rPr lang="hu-HU" sz="2800" dirty="0" err="1"/>
              <a:t>single</a:t>
            </a:r>
            <a:r>
              <a:rPr lang="hu-HU" sz="2800" dirty="0"/>
              <a:t> </a:t>
            </a:r>
            <a:r>
              <a:rPr lang="hu-HU" sz="2800" dirty="0" err="1" smtClean="0"/>
              <a:t>definition</a:t>
            </a:r>
            <a:r>
              <a:rPr lang="hu-HU" sz="2800" dirty="0" smtClean="0"/>
              <a:t>.</a:t>
            </a:r>
          </a:p>
          <a:p>
            <a:pPr algn="l"/>
            <a:endParaRPr lang="hu-HU" sz="2800" dirty="0"/>
          </a:p>
          <a:p>
            <a:pPr algn="l"/>
            <a:r>
              <a:rPr lang="hu-HU" sz="2800" b="1" dirty="0" err="1"/>
              <a:t>E</a:t>
            </a:r>
            <a:r>
              <a:rPr lang="hu-HU" sz="2800" b="1" dirty="0" err="1" smtClean="0"/>
              <a:t>ach</a:t>
            </a:r>
            <a:r>
              <a:rPr lang="hu-HU" sz="2800" b="1" dirty="0" smtClean="0"/>
              <a:t> </a:t>
            </a:r>
            <a:r>
              <a:rPr lang="hu-HU" sz="2800" b="1" dirty="0"/>
              <a:t>country </a:t>
            </a:r>
            <a:r>
              <a:rPr lang="hu-HU" sz="2800" b="1" dirty="0" err="1" smtClean="0"/>
              <a:t>should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decide</a:t>
            </a:r>
            <a:r>
              <a:rPr lang="hu-HU" sz="2800" b="1" dirty="0" smtClean="0"/>
              <a:t> </a:t>
            </a:r>
            <a:r>
              <a:rPr lang="hu-HU" sz="2800" b="1" dirty="0" err="1"/>
              <a:t>which</a:t>
            </a:r>
            <a:r>
              <a:rPr lang="hu-HU" sz="2800" b="1" dirty="0"/>
              <a:t> </a:t>
            </a:r>
            <a:r>
              <a:rPr lang="hu-HU" sz="2800" b="1" dirty="0" err="1"/>
              <a:t>areas</a:t>
            </a:r>
            <a:r>
              <a:rPr lang="hu-HU" sz="2800" b="1" dirty="0"/>
              <a:t> </a:t>
            </a:r>
            <a:r>
              <a:rPr lang="hu-HU" sz="2800" b="1" dirty="0" err="1"/>
              <a:t>are</a:t>
            </a:r>
            <a:r>
              <a:rPr lang="hu-HU" sz="2800" b="1" dirty="0"/>
              <a:t> </a:t>
            </a:r>
            <a:r>
              <a:rPr lang="hu-HU" sz="2800" b="1" dirty="0" err="1"/>
              <a:t>to</a:t>
            </a:r>
            <a:r>
              <a:rPr lang="hu-HU" sz="2800" b="1" dirty="0"/>
              <a:t> be </a:t>
            </a:r>
            <a:r>
              <a:rPr lang="hu-HU" sz="2800" b="1" dirty="0" err="1"/>
              <a:t>classified</a:t>
            </a:r>
            <a:r>
              <a:rPr lang="hu-HU" sz="2800" b="1" dirty="0"/>
              <a:t> </a:t>
            </a:r>
            <a:r>
              <a:rPr lang="hu-HU" sz="2800" b="1" dirty="0" err="1"/>
              <a:t>as</a:t>
            </a:r>
            <a:r>
              <a:rPr lang="hu-HU" sz="2800" b="1" dirty="0"/>
              <a:t> </a:t>
            </a:r>
            <a:r>
              <a:rPr lang="hu-HU" sz="2800" b="1" dirty="0" err="1"/>
              <a:t>urban</a:t>
            </a:r>
            <a:r>
              <a:rPr lang="hu-HU" sz="2800" b="1" dirty="0"/>
              <a:t> and </a:t>
            </a:r>
            <a:r>
              <a:rPr lang="hu-HU" sz="2800" b="1" dirty="0" err="1"/>
              <a:t>which</a:t>
            </a:r>
            <a:r>
              <a:rPr lang="hu-HU" sz="2800" b="1" dirty="0"/>
              <a:t> </a:t>
            </a:r>
            <a:r>
              <a:rPr lang="hu-HU" sz="2800" b="1" dirty="0" err="1" smtClean="0"/>
              <a:t>as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rural</a:t>
            </a:r>
            <a:r>
              <a:rPr lang="hu-HU" sz="2800" b="1" dirty="0"/>
              <a:t>, </a:t>
            </a:r>
            <a:r>
              <a:rPr lang="hu-HU" sz="2800" b="1" dirty="0" err="1"/>
              <a:t>in</a:t>
            </a:r>
            <a:r>
              <a:rPr lang="hu-HU" sz="2800" b="1" dirty="0"/>
              <a:t> </a:t>
            </a:r>
            <a:r>
              <a:rPr lang="hu-HU" sz="2800" b="1" dirty="0" err="1"/>
              <a:t>accordance</a:t>
            </a:r>
            <a:r>
              <a:rPr lang="hu-HU" sz="2800" b="1" dirty="0"/>
              <a:t> </a:t>
            </a:r>
            <a:r>
              <a:rPr lang="hu-HU" sz="2800" b="1" dirty="0" err="1"/>
              <a:t>with</a:t>
            </a:r>
            <a:r>
              <a:rPr lang="hu-HU" sz="2800" b="1" dirty="0"/>
              <a:t> </a:t>
            </a:r>
            <a:r>
              <a:rPr lang="hu-HU" sz="2800" b="1" dirty="0" err="1"/>
              <a:t>their</a:t>
            </a:r>
            <a:r>
              <a:rPr lang="hu-HU" sz="2800" b="1" dirty="0"/>
              <a:t> </a:t>
            </a:r>
            <a:r>
              <a:rPr lang="hu-HU" sz="2800" b="1" dirty="0" err="1"/>
              <a:t>own</a:t>
            </a:r>
            <a:r>
              <a:rPr lang="hu-HU" sz="2800" b="1" dirty="0"/>
              <a:t> </a:t>
            </a:r>
            <a:r>
              <a:rPr lang="hu-HU" sz="2800" b="1" dirty="0" err="1" smtClean="0"/>
              <a:t>circumstances</a:t>
            </a:r>
            <a:r>
              <a:rPr lang="hu-HU" sz="2800" b="1" dirty="0" smtClean="0"/>
              <a:t>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836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76399" y="1051977"/>
            <a:ext cx="877030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Reform </a:t>
            </a:r>
            <a:r>
              <a:rPr lang="hu-HU" sz="3000" b="1" dirty="0" err="1" smtClean="0">
                <a:solidFill>
                  <a:srgbClr val="FF0000"/>
                </a:solidFill>
                <a:latin typeface="Calibri Light" panose="020F0302020204030204" pitchFamily="34" charset="0"/>
              </a:rPr>
              <a:t>brings</a:t>
            </a:r>
            <a:r>
              <a:rPr lang="hu-HU" sz="3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 c</a:t>
            </a:r>
            <a:r>
              <a:rPr lang="en-US" sz="3000" b="1" i="0" dirty="0" err="1" smtClean="0">
                <a:solidFill>
                  <a:srgbClr val="FF0000"/>
                </a:solidFill>
                <a:effectLst/>
                <a:latin typeface="Calibri Light" panose="020F0302020204030204" pitchFamily="34" charset="0"/>
              </a:rPr>
              <a:t>hange</a:t>
            </a:r>
            <a:r>
              <a:rPr lang="en-US" sz="3000" b="1" i="0" dirty="0" smtClean="0">
                <a:solidFill>
                  <a:srgbClr val="FF0000"/>
                </a:solidFill>
                <a:effectLst/>
                <a:latin typeface="Calibri Light" panose="020F0302020204030204" pitchFamily="34" charset="0"/>
              </a:rPr>
              <a:t> by</a:t>
            </a:r>
            <a:r>
              <a:rPr lang="en-US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improving the </a:t>
            </a:r>
            <a:r>
              <a:rPr lang="en-US" sz="3000" b="1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strategic approach </a:t>
            </a:r>
            <a:r>
              <a:rPr lang="en-US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to constructing RDPs;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strengthening the content </a:t>
            </a:r>
            <a:r>
              <a:rPr lang="en-US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of rural development measures;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simplifying  rules </a:t>
            </a:r>
            <a:r>
              <a:rPr lang="en-US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and / or reducing the related administrative burden where possible;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linking rural development </a:t>
            </a:r>
            <a:r>
              <a:rPr lang="en-US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policy more closely to the other ESI</a:t>
            </a:r>
            <a:r>
              <a:rPr lang="hu-HU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 (European </a:t>
            </a:r>
            <a:r>
              <a:rPr lang="hu-HU" sz="3000" b="0" i="0" dirty="0" err="1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Structural</a:t>
            </a:r>
            <a:r>
              <a:rPr lang="hu-HU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 and </a:t>
            </a:r>
            <a:r>
              <a:rPr lang="hu-HU" sz="3000" b="0" i="0" dirty="0" err="1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Investment</a:t>
            </a:r>
            <a:r>
              <a:rPr lang="hu-HU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hu-HU" sz="3000" b="0" i="0" dirty="0" err="1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Fund</a:t>
            </a:r>
            <a:r>
              <a:rPr lang="hu-HU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)</a:t>
            </a:r>
            <a:r>
              <a:rPr lang="en-US" sz="3000" b="0" i="0" dirty="0" smtClean="0">
                <a:solidFill>
                  <a:srgbClr val="01025C"/>
                </a:solidFill>
                <a:effectLst/>
                <a:latin typeface="Calibri Light" panose="020F0302020204030204" pitchFamily="34" charset="0"/>
              </a:rPr>
              <a:t> funds.</a:t>
            </a:r>
            <a:endParaRPr lang="hu-HU" sz="3000" b="0" i="0" dirty="0" smtClean="0">
              <a:solidFill>
                <a:srgbClr val="01025C"/>
              </a:solidFill>
              <a:effectLst/>
              <a:latin typeface="Calibri Light" panose="020F03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3000" b="1" dirty="0" err="1" smtClean="0">
                <a:solidFill>
                  <a:srgbClr val="01025C"/>
                </a:solidFill>
                <a:latin typeface="Calibri Light" panose="020F0302020204030204" pitchFamily="34" charset="0"/>
              </a:rPr>
              <a:t>Funding</a:t>
            </a:r>
            <a:r>
              <a:rPr lang="hu-HU" sz="3000" dirty="0" smtClean="0">
                <a:solidFill>
                  <a:srgbClr val="01025C"/>
                </a:solidFill>
                <a:latin typeface="Calibri Light" panose="020F0302020204030204" pitchFamily="34" charset="0"/>
              </a:rPr>
              <a:t>: </a:t>
            </a:r>
            <a:r>
              <a:rPr lang="hu-HU" sz="3000" dirty="0" err="1" smtClean="0">
                <a:solidFill>
                  <a:srgbClr val="01025C"/>
                </a:solidFill>
                <a:latin typeface="Calibri Light" panose="020F0302020204030204" pitchFamily="34" charset="0"/>
              </a:rPr>
              <a:t>partly</a:t>
            </a:r>
            <a:r>
              <a:rPr lang="hu-HU" sz="3000" dirty="0" smtClean="0">
                <a:solidFill>
                  <a:srgbClr val="01025C"/>
                </a:solidFill>
                <a:latin typeface="Calibri Light" panose="020F0302020204030204" pitchFamily="34" charset="0"/>
              </a:rPr>
              <a:t> EAFRD and </a:t>
            </a:r>
            <a:r>
              <a:rPr lang="hu-HU" sz="3000" dirty="0" err="1" smtClean="0">
                <a:solidFill>
                  <a:srgbClr val="01025C"/>
                </a:solidFill>
                <a:latin typeface="Calibri Light" panose="020F0302020204030204" pitchFamily="34" charset="0"/>
              </a:rPr>
              <a:t>partly</a:t>
            </a:r>
            <a:r>
              <a:rPr lang="hu-HU" sz="3000" dirty="0" smtClean="0">
                <a:solidFill>
                  <a:srgbClr val="01025C"/>
                </a:solidFill>
                <a:latin typeface="Calibri Light" panose="020F0302020204030204" pitchFamily="34" charset="0"/>
              </a:rPr>
              <a:t> </a:t>
            </a:r>
            <a:r>
              <a:rPr lang="hu-HU" sz="3000" dirty="0" err="1" smtClean="0">
                <a:solidFill>
                  <a:srgbClr val="01025C"/>
                </a:solidFill>
                <a:latin typeface="Calibri Light" panose="020F0302020204030204" pitchFamily="34" charset="0"/>
              </a:rPr>
              <a:t>from</a:t>
            </a:r>
            <a:r>
              <a:rPr lang="hu-HU" sz="3000" dirty="0" smtClean="0">
                <a:solidFill>
                  <a:srgbClr val="01025C"/>
                </a:solidFill>
                <a:latin typeface="Calibri Light" panose="020F0302020204030204" pitchFamily="34" charset="0"/>
              </a:rPr>
              <a:t> </a:t>
            </a:r>
            <a:r>
              <a:rPr lang="hu-HU" sz="3000" dirty="0" err="1" smtClean="0">
                <a:solidFill>
                  <a:srgbClr val="01025C"/>
                </a:solidFill>
                <a:latin typeface="Calibri Light" panose="020F0302020204030204" pitchFamily="34" charset="0"/>
              </a:rPr>
              <a:t>national</a:t>
            </a:r>
            <a:r>
              <a:rPr lang="hu-HU" sz="3000" dirty="0" smtClean="0">
                <a:solidFill>
                  <a:srgbClr val="01025C"/>
                </a:solidFill>
                <a:latin typeface="Calibri Light" panose="020F0302020204030204" pitchFamily="34" charset="0"/>
              </a:rPr>
              <a:t> </a:t>
            </a:r>
            <a:r>
              <a:rPr lang="hu-HU" sz="3000" dirty="0" err="1" smtClean="0">
                <a:solidFill>
                  <a:srgbClr val="01025C"/>
                </a:solidFill>
                <a:latin typeface="Calibri Light" panose="020F0302020204030204" pitchFamily="34" charset="0"/>
              </a:rPr>
              <a:t>budgets</a:t>
            </a:r>
            <a:endParaRPr lang="en-US" sz="3000" b="0" i="0" dirty="0">
              <a:solidFill>
                <a:srgbClr val="01025C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071800" y="127222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err="1" smtClean="0">
                <a:solidFill>
                  <a:srgbClr val="0070C0"/>
                </a:solidFill>
              </a:rPr>
              <a:t>Changes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in</a:t>
            </a:r>
            <a:r>
              <a:rPr lang="hu-HU" sz="4000" b="1" dirty="0" smtClean="0">
                <a:solidFill>
                  <a:srgbClr val="0070C0"/>
                </a:solidFill>
              </a:rPr>
              <a:t> RD </a:t>
            </a:r>
            <a:r>
              <a:rPr lang="hu-HU" sz="4000" b="1" dirty="0" err="1" smtClean="0">
                <a:solidFill>
                  <a:srgbClr val="0070C0"/>
                </a:solidFill>
              </a:rPr>
              <a:t>in</a:t>
            </a:r>
            <a:r>
              <a:rPr lang="hu-HU" sz="4000" b="1" dirty="0" smtClean="0">
                <a:solidFill>
                  <a:srgbClr val="0070C0"/>
                </a:solidFill>
              </a:rPr>
              <a:t> 2014-2020</a:t>
            </a:r>
            <a:endParaRPr lang="hu-HU" sz="40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555" y="6420112"/>
            <a:ext cx="3097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3062" y="463463"/>
            <a:ext cx="9849633" cy="1127342"/>
          </a:xfrm>
        </p:spPr>
        <p:txBody>
          <a:bodyPr>
            <a:noAutofit/>
          </a:bodyPr>
          <a:lstStyle/>
          <a:p>
            <a:r>
              <a:rPr lang="hu-HU" sz="4000" b="1" dirty="0" err="1" smtClean="0">
                <a:solidFill>
                  <a:srgbClr val="0070C0"/>
                </a:solidFill>
              </a:rPr>
              <a:t>Rural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development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Prgorammes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in</a:t>
            </a:r>
            <a:r>
              <a:rPr lang="hu-HU" sz="4000" b="1" dirty="0" smtClean="0">
                <a:solidFill>
                  <a:srgbClr val="0070C0"/>
                </a:solidFill>
              </a:rPr>
              <a:t> EU </a:t>
            </a:r>
            <a:r>
              <a:rPr lang="hu-HU" sz="4000" b="1" dirty="0" err="1" smtClean="0">
                <a:solidFill>
                  <a:srgbClr val="0070C0"/>
                </a:solidFill>
              </a:rPr>
              <a:t>Member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states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7236" y="1753644"/>
            <a:ext cx="10258818" cy="4734839"/>
          </a:xfrm>
        </p:spPr>
        <p:txBody>
          <a:bodyPr/>
          <a:lstStyle/>
          <a:p>
            <a:pPr algn="l"/>
            <a:r>
              <a:rPr lang="en-US" dirty="0" smtClean="0"/>
              <a:t>28 Member</a:t>
            </a:r>
            <a:r>
              <a:rPr lang="hu-HU" dirty="0" smtClean="0"/>
              <a:t>: </a:t>
            </a:r>
            <a:r>
              <a:rPr lang="en-US" u="sng" dirty="0" smtClean="0">
                <a:hlinkClick r:id="rId2"/>
              </a:rPr>
              <a:t>118 </a:t>
            </a:r>
            <a:r>
              <a:rPr lang="en-US" u="sng" dirty="0">
                <a:hlinkClick r:id="rId2"/>
              </a:rPr>
              <a:t>different rural development </a:t>
            </a:r>
            <a:r>
              <a:rPr lang="en-US" u="sng" dirty="0" err="1">
                <a:hlinkClick r:id="rId2"/>
              </a:rPr>
              <a:t>programmes</a:t>
            </a:r>
            <a:r>
              <a:rPr lang="en-US" u="sng" dirty="0">
                <a:hlinkClick r:id="rId2"/>
              </a:rPr>
              <a:t> (RDP)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States for this </a:t>
            </a:r>
            <a:endParaRPr lang="hu-HU" dirty="0"/>
          </a:p>
          <a:p>
            <a:pPr algn="l"/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addition</a:t>
            </a:r>
            <a:r>
              <a:rPr lang="hu-HU" dirty="0" smtClean="0"/>
              <a:t>: </a:t>
            </a:r>
          </a:p>
          <a:p>
            <a:pPr algn="l"/>
            <a:r>
              <a:rPr lang="hu-HU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20 </a:t>
            </a:r>
            <a:r>
              <a:rPr lang="en-US" b="1" dirty="0">
                <a:solidFill>
                  <a:srgbClr val="FF0000"/>
                </a:solidFill>
              </a:rPr>
              <a:t>single national </a:t>
            </a:r>
            <a:r>
              <a:rPr lang="en-US" b="1" dirty="0" err="1">
                <a:solidFill>
                  <a:srgbClr val="FF0000"/>
                </a:solidFill>
              </a:rPr>
              <a:t>programmes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endParaRPr lang="hu-HU" dirty="0" smtClean="0"/>
          </a:p>
          <a:p>
            <a:pPr algn="l"/>
            <a:r>
              <a:rPr lang="hu-HU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8 </a:t>
            </a:r>
            <a:r>
              <a:rPr lang="en-US" b="1" dirty="0">
                <a:solidFill>
                  <a:srgbClr val="FF0000"/>
                </a:solidFill>
              </a:rPr>
              <a:t>Member States </a:t>
            </a:r>
            <a:r>
              <a:rPr lang="en-US" dirty="0"/>
              <a:t>opting to have two or more (regional) </a:t>
            </a:r>
            <a:r>
              <a:rPr lang="en-US" dirty="0" err="1"/>
              <a:t>programmes</a:t>
            </a:r>
            <a:r>
              <a:rPr lang="en-US" dirty="0"/>
              <a:t>.</a:t>
            </a:r>
            <a:endParaRPr lang="hu-HU" dirty="0"/>
          </a:p>
          <a:p>
            <a:pPr algn="l"/>
            <a:r>
              <a:rPr lang="hu-HU" b="1" dirty="0" smtClean="0"/>
              <a:t> </a:t>
            </a:r>
            <a:endParaRPr lang="hu-HU" dirty="0"/>
          </a:p>
          <a:p>
            <a:pPr algn="l"/>
            <a:r>
              <a:rPr lang="en-US" dirty="0"/>
              <a:t>Member States and regions draw up their rural development </a:t>
            </a:r>
            <a:r>
              <a:rPr lang="en-US" dirty="0" err="1"/>
              <a:t>programmes</a:t>
            </a:r>
            <a:r>
              <a:rPr lang="en-US" dirty="0"/>
              <a:t> based on the needs of their territories and </a:t>
            </a:r>
            <a:r>
              <a:rPr lang="en-US" dirty="0">
                <a:solidFill>
                  <a:srgbClr val="FF0000"/>
                </a:solidFill>
              </a:rPr>
              <a:t>addressing at least four of the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six common </a:t>
            </a:r>
            <a:r>
              <a:rPr lang="hu-HU" dirty="0" err="1" smtClean="0">
                <a:solidFill>
                  <a:srgbClr val="FF0000"/>
                </a:solidFill>
              </a:rPr>
              <a:t>priorities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  <a:p>
            <a:pPr algn="l"/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358" y="6070622"/>
            <a:ext cx="3097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688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97906" y="187891"/>
            <a:ext cx="9711847" cy="864296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 </a:t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en-US" b="1" dirty="0" smtClean="0">
                <a:solidFill>
                  <a:srgbClr val="0070C0"/>
                </a:solidFill>
              </a:rPr>
              <a:t>EU priorities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39868" y="1077238"/>
            <a:ext cx="10221239" cy="5423770"/>
          </a:xfrm>
        </p:spPr>
        <p:txBody>
          <a:bodyPr/>
          <a:lstStyle/>
          <a:p>
            <a:pPr marL="457200" lvl="0" indent="-457200" algn="l">
              <a:buFont typeface="+mj-lt"/>
              <a:buAutoNum type="arabicPeriod"/>
            </a:pPr>
            <a:r>
              <a:rPr lang="en-US" dirty="0"/>
              <a:t>fostering </a:t>
            </a:r>
            <a:r>
              <a:rPr lang="en-US" b="1" dirty="0">
                <a:solidFill>
                  <a:srgbClr val="0070C0"/>
                </a:solidFill>
              </a:rPr>
              <a:t>knowledge transfer and innovation </a:t>
            </a:r>
            <a:r>
              <a:rPr lang="en-US" dirty="0"/>
              <a:t>in agriculture, forestry and rural areas;</a:t>
            </a:r>
            <a:endParaRPr lang="hu-HU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dirty="0"/>
              <a:t>enhancing the</a:t>
            </a:r>
            <a:r>
              <a:rPr lang="en-US" b="1" dirty="0">
                <a:solidFill>
                  <a:srgbClr val="0070C0"/>
                </a:solidFill>
              </a:rPr>
              <a:t> viability and competitiveness </a:t>
            </a:r>
            <a:r>
              <a:rPr lang="en-US" dirty="0"/>
              <a:t>of all types of agriculture, and promoting innovative farm technologies and sustainable forest management;</a:t>
            </a:r>
            <a:endParaRPr lang="hu-HU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dirty="0"/>
              <a:t>promoting </a:t>
            </a:r>
            <a:r>
              <a:rPr lang="en-US" b="1" dirty="0">
                <a:solidFill>
                  <a:srgbClr val="0070C0"/>
                </a:solidFill>
              </a:rPr>
              <a:t>food chain </a:t>
            </a:r>
            <a:r>
              <a:rPr lang="en-US" b="1" dirty="0" err="1">
                <a:solidFill>
                  <a:srgbClr val="0070C0"/>
                </a:solidFill>
              </a:rPr>
              <a:t>organisation</a:t>
            </a:r>
            <a:r>
              <a:rPr lang="en-US" dirty="0"/>
              <a:t>, animal welfare and risk management in agriculture;</a:t>
            </a:r>
            <a:endParaRPr lang="hu-HU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dirty="0"/>
              <a:t>restoring, preserving and enhancing </a:t>
            </a:r>
            <a:r>
              <a:rPr lang="en-US" b="1" dirty="0">
                <a:solidFill>
                  <a:srgbClr val="0070C0"/>
                </a:solidFill>
              </a:rPr>
              <a:t>ecosystems related to agriculture </a:t>
            </a:r>
            <a:r>
              <a:rPr lang="en-US" dirty="0"/>
              <a:t>and forestry;</a:t>
            </a:r>
            <a:endParaRPr lang="hu-HU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dirty="0"/>
              <a:t>promoting </a:t>
            </a:r>
            <a:r>
              <a:rPr lang="en-US" b="1" dirty="0">
                <a:solidFill>
                  <a:srgbClr val="0070C0"/>
                </a:solidFill>
              </a:rPr>
              <a:t>resource efficiency </a:t>
            </a:r>
            <a:r>
              <a:rPr lang="en-US" dirty="0"/>
              <a:t>and supporting the shift toward a low-carbon and climate-resilient economy in the agriculture, food and forestry sectors;</a:t>
            </a:r>
            <a:endParaRPr lang="hu-HU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dirty="0"/>
              <a:t>promoting </a:t>
            </a:r>
            <a:r>
              <a:rPr lang="en-US" b="1" dirty="0">
                <a:solidFill>
                  <a:srgbClr val="0070C0"/>
                </a:solidFill>
              </a:rPr>
              <a:t>social inclusion, </a:t>
            </a:r>
            <a:r>
              <a:rPr lang="en-US" dirty="0"/>
              <a:t>poverty reduction and economic development in rural areas.</a:t>
            </a:r>
            <a:endParaRPr lang="hu-HU" dirty="0"/>
          </a:p>
          <a:p>
            <a:pPr algn="l"/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098" y="6382534"/>
            <a:ext cx="3097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1951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35485" y="0"/>
            <a:ext cx="9749424" cy="826718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FOCUS  AREAS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7133" y="1002082"/>
            <a:ext cx="10221239" cy="542377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The rural development priorities are </a:t>
            </a:r>
            <a:r>
              <a:rPr lang="en-US" sz="3200" b="1" dirty="0">
                <a:solidFill>
                  <a:srgbClr val="0070C0"/>
                </a:solidFill>
              </a:rPr>
              <a:t>broken down </a:t>
            </a:r>
            <a:r>
              <a:rPr lang="en-US" sz="3200" dirty="0"/>
              <a:t>into "</a:t>
            </a:r>
            <a:r>
              <a:rPr lang="en-US" sz="3200" b="1" dirty="0"/>
              <a:t>focus areas</a:t>
            </a:r>
            <a:r>
              <a:rPr lang="en-US" sz="3200" dirty="0" smtClean="0"/>
              <a:t>".</a:t>
            </a:r>
            <a:endParaRPr lang="hu-HU" sz="3200" dirty="0" smtClean="0"/>
          </a:p>
          <a:p>
            <a:pPr algn="l"/>
            <a:r>
              <a:rPr lang="en-US" sz="3200" dirty="0" smtClean="0"/>
              <a:t>For example</a:t>
            </a:r>
            <a:r>
              <a:rPr lang="hu-HU" sz="3200" dirty="0" smtClean="0"/>
              <a:t>:</a:t>
            </a:r>
            <a:r>
              <a:rPr lang="en-US" sz="3200" dirty="0" smtClean="0"/>
              <a:t> </a:t>
            </a:r>
            <a:r>
              <a:rPr lang="en-US" sz="3200" dirty="0"/>
              <a:t>the priority on </a:t>
            </a:r>
            <a:r>
              <a:rPr lang="en-US" sz="3200" b="1" dirty="0">
                <a:solidFill>
                  <a:srgbClr val="0070C0"/>
                </a:solidFill>
              </a:rPr>
              <a:t>resource efficiency </a:t>
            </a:r>
            <a:r>
              <a:rPr lang="en-US" sz="3200" dirty="0"/>
              <a:t>includes focus areas </a:t>
            </a:r>
            <a:r>
              <a:rPr lang="en-US" sz="3200" dirty="0">
                <a:solidFill>
                  <a:srgbClr val="FF0000"/>
                </a:solidFill>
              </a:rPr>
              <a:t>"reducing greenhouse gas and ammonia emissions from agriculture"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FF0000"/>
                </a:solidFill>
              </a:rPr>
              <a:t> "fostering carbon conservation and sequestration in agriculture and forestry"</a:t>
            </a:r>
            <a:r>
              <a:rPr lang="en-US" sz="3200" dirty="0"/>
              <a:t>. </a:t>
            </a:r>
            <a:endParaRPr lang="hu-HU" sz="3200" dirty="0" smtClean="0"/>
          </a:p>
          <a:p>
            <a:pPr algn="l"/>
            <a:endParaRPr lang="hu-HU" sz="3200" dirty="0"/>
          </a:p>
          <a:p>
            <a:pPr algn="l"/>
            <a:r>
              <a:rPr lang="en-US" sz="3200" dirty="0" smtClean="0"/>
              <a:t>Member </a:t>
            </a:r>
            <a:r>
              <a:rPr lang="en-US" sz="3200" dirty="0"/>
              <a:t>States or regions set quantified targets against these focus areas. </a:t>
            </a:r>
            <a:endParaRPr lang="hu-H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23" y="5895258"/>
            <a:ext cx="3097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1951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35485" y="0"/>
            <a:ext cx="9749424" cy="826718"/>
          </a:xfrm>
        </p:spPr>
        <p:txBody>
          <a:bodyPr>
            <a:normAutofit/>
          </a:bodyPr>
          <a:lstStyle/>
          <a:p>
            <a:r>
              <a:rPr lang="hu-HU" sz="4000" b="1" dirty="0" err="1" smtClean="0">
                <a:solidFill>
                  <a:srgbClr val="0070C0"/>
                </a:solidFill>
              </a:rPr>
              <a:t>Budget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allocation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7133" y="1002082"/>
            <a:ext cx="10221239" cy="542377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3200" dirty="0" err="1" smtClean="0">
                <a:solidFill>
                  <a:srgbClr val="FF0000"/>
                </a:solidFill>
              </a:rPr>
              <a:t>Member</a:t>
            </a:r>
            <a:r>
              <a:rPr lang="hu-HU" sz="3200" dirty="0" smtClean="0">
                <a:solidFill>
                  <a:srgbClr val="FF0000"/>
                </a:solidFill>
              </a:rPr>
              <a:t> </a:t>
            </a:r>
            <a:r>
              <a:rPr lang="hu-HU" sz="3200" dirty="0" err="1" smtClean="0">
                <a:solidFill>
                  <a:srgbClr val="FF0000"/>
                </a:solidFill>
              </a:rPr>
              <a:t>states</a:t>
            </a:r>
            <a:r>
              <a:rPr lang="hu-HU" sz="3200" dirty="0" smtClean="0">
                <a:solidFill>
                  <a:srgbClr val="FF0000"/>
                </a:solidFill>
              </a:rPr>
              <a:t> </a:t>
            </a:r>
            <a:r>
              <a:rPr lang="hu-HU" sz="3200" dirty="0" err="1" smtClean="0">
                <a:solidFill>
                  <a:srgbClr val="FF0000"/>
                </a:solidFill>
              </a:rPr>
              <a:t>decide</a:t>
            </a:r>
            <a:r>
              <a:rPr lang="hu-HU" sz="3200" dirty="0" smtClean="0">
                <a:solidFill>
                  <a:srgbClr val="FF0000"/>
                </a:solidFill>
              </a:rPr>
              <a:t>: </a:t>
            </a:r>
            <a:r>
              <a:rPr lang="en-US" sz="3200" dirty="0" smtClean="0"/>
              <a:t>which </a:t>
            </a:r>
            <a:r>
              <a:rPr lang="en-US" sz="3200" dirty="0"/>
              <a:t>measures they will use to achieve these targets and how much funding they will allocate to each measure. </a:t>
            </a:r>
            <a:endParaRPr lang="hu-HU" sz="3200" dirty="0" smtClean="0"/>
          </a:p>
          <a:p>
            <a:pPr algn="l"/>
            <a:endParaRPr lang="hu-HU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At </a:t>
            </a:r>
            <a:r>
              <a:rPr lang="en-US" sz="3200" dirty="0">
                <a:solidFill>
                  <a:srgbClr val="FF0000"/>
                </a:solidFill>
              </a:rPr>
              <a:t>least 30% </a:t>
            </a:r>
            <a:r>
              <a:rPr lang="en-US" sz="3200" dirty="0"/>
              <a:t>of funding for each RDP must be dedicated to measures relevant for the </a:t>
            </a:r>
            <a:r>
              <a:rPr lang="en-US" sz="3200" dirty="0">
                <a:solidFill>
                  <a:srgbClr val="FF0000"/>
                </a:solidFill>
              </a:rPr>
              <a:t>environment and climate change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hu-HU" sz="3200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3200" dirty="0" smtClean="0"/>
          </a:p>
          <a:p>
            <a:pPr algn="l"/>
            <a:r>
              <a:rPr lang="en-US" sz="3200" dirty="0" smtClean="0"/>
              <a:t>From </a:t>
            </a:r>
            <a:r>
              <a:rPr lang="en-US" sz="3200" dirty="0"/>
              <a:t>2014 onwards, Member States have to establish a </a:t>
            </a:r>
            <a:r>
              <a:rPr lang="en-US" sz="3200" u="sng" dirty="0">
                <a:hlinkClick r:id="rId2"/>
              </a:rPr>
              <a:t>partnership agreement</a:t>
            </a:r>
            <a:r>
              <a:rPr lang="en-US" sz="3200" dirty="0"/>
              <a:t> which requires a coordination of all </a:t>
            </a:r>
            <a:r>
              <a:rPr lang="en-US" sz="3200" u="sng" dirty="0">
                <a:hlinkClick r:id="rId3"/>
              </a:rPr>
              <a:t>EU structural investment funding (ESIF)</a:t>
            </a:r>
            <a:r>
              <a:rPr lang="en-US" sz="3200" dirty="0"/>
              <a:t> within each country.</a:t>
            </a:r>
            <a:endParaRPr lang="hu-HU" sz="3200" dirty="0"/>
          </a:p>
          <a:p>
            <a:r>
              <a:rPr lang="hu-HU" sz="3200" dirty="0"/>
              <a:t> 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843" y="6208408"/>
            <a:ext cx="3097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1951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59480" y="2865120"/>
            <a:ext cx="6217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err="1" smtClean="0">
                <a:solidFill>
                  <a:srgbClr val="00B050"/>
                </a:solidFill>
              </a:rPr>
              <a:t>Thanks</a:t>
            </a:r>
            <a:r>
              <a:rPr lang="hu-HU" sz="4000" b="1" dirty="0" smtClean="0">
                <a:solidFill>
                  <a:srgbClr val="00B050"/>
                </a:solidFill>
              </a:rPr>
              <a:t> </a:t>
            </a:r>
            <a:r>
              <a:rPr lang="hu-HU" sz="4000" b="1" dirty="0" err="1" smtClean="0">
                <a:solidFill>
                  <a:srgbClr val="00B050"/>
                </a:solidFill>
              </a:rPr>
              <a:t>for</a:t>
            </a:r>
            <a:r>
              <a:rPr lang="hu-HU" sz="4000" b="1" dirty="0" smtClean="0">
                <a:solidFill>
                  <a:srgbClr val="00B050"/>
                </a:solidFill>
              </a:rPr>
              <a:t> </a:t>
            </a:r>
            <a:r>
              <a:rPr lang="hu-HU" sz="4000" b="1" dirty="0" err="1" smtClean="0">
                <a:solidFill>
                  <a:srgbClr val="00B050"/>
                </a:solidFill>
              </a:rPr>
              <a:t>your</a:t>
            </a:r>
            <a:r>
              <a:rPr lang="hu-HU" sz="4000" b="1" dirty="0" smtClean="0">
                <a:solidFill>
                  <a:srgbClr val="00B050"/>
                </a:solidFill>
              </a:rPr>
              <a:t> </a:t>
            </a:r>
            <a:r>
              <a:rPr lang="hu-HU" sz="4000" b="1" dirty="0" err="1" smtClean="0">
                <a:solidFill>
                  <a:srgbClr val="00B050"/>
                </a:solidFill>
              </a:rPr>
              <a:t>attention</a:t>
            </a:r>
            <a:r>
              <a:rPr lang="hu-HU" sz="4000" b="1" dirty="0" smtClean="0">
                <a:solidFill>
                  <a:srgbClr val="00B050"/>
                </a:solidFill>
              </a:rPr>
              <a:t>!</a:t>
            </a:r>
            <a:endParaRPr lang="hu-H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4000" b="1" dirty="0" err="1" smtClean="0">
                <a:solidFill>
                  <a:srgbClr val="0070C0"/>
                </a:solidFill>
              </a:rPr>
              <a:t>Rural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areas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in</a:t>
            </a:r>
            <a:r>
              <a:rPr lang="hu-HU" sz="4000" b="1" dirty="0" smtClean="0">
                <a:solidFill>
                  <a:srgbClr val="0070C0"/>
                </a:solidFill>
              </a:rPr>
              <a:t>  EU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4962099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dirty="0" smtClean="0">
              <a:solidFill>
                <a:srgbClr val="000000"/>
              </a:solidFill>
              <a:effectLst/>
              <a:latin typeface="PFSquareSansPro-Regular"/>
              <a:ea typeface="Calibri" panose="020F0502020204030204" pitchFamily="34" charset="0"/>
              <a:cs typeface="PFSquareSansPro-Regular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dirty="0">
              <a:solidFill>
                <a:srgbClr val="000000"/>
              </a:solidFill>
              <a:latin typeface="PFSquareSansPro-Regular"/>
              <a:ea typeface="Calibri" panose="020F0502020204030204" pitchFamily="34" charset="0"/>
              <a:cs typeface="PFSquareSansPro-Regular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Despite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variety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of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definitions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used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,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population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in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rural</a:t>
            </a: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areas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in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EU has </a:t>
            </a:r>
            <a:r>
              <a:rPr lang="hu-HU" dirty="0" err="1" smtClean="0">
                <a:solidFill>
                  <a:srgbClr val="000000"/>
                </a:solidFill>
                <a:latin typeface="PFSquareSansPro-Regular"/>
                <a:ea typeface="Calibri" panose="020F0502020204030204" pitchFamily="34" charset="0"/>
                <a:cs typeface="PFSquareSansPro-Regular"/>
              </a:rPr>
              <a:t>been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around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29 %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for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past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decade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.</a:t>
            </a: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endParaRPr lang="hu-HU" dirty="0" smtClean="0">
              <a:solidFill>
                <a:srgbClr val="000000"/>
              </a:solidFill>
              <a:effectLst/>
              <a:latin typeface="PFSquareSansPro-Regular"/>
              <a:ea typeface="Calibri" panose="020F0502020204030204" pitchFamily="34" charset="0"/>
              <a:cs typeface="PFSquareSansPro-Regular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The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differences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for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individual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countries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,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however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,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are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sometimes</a:t>
            </a: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quite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 </a:t>
            </a:r>
            <a:r>
              <a:rPr lang="hu-HU" dirty="0" err="1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substantial</a:t>
            </a:r>
            <a:r>
              <a:rPr lang="hu-HU" dirty="0" smtClean="0">
                <a:solidFill>
                  <a:srgbClr val="000000"/>
                </a:solidFill>
                <a:effectLst/>
                <a:latin typeface="PFSquareSansPro-Regular"/>
                <a:ea typeface="Calibri" panose="020F0502020204030204" pitchFamily="34" charset="0"/>
                <a:cs typeface="PFSquareSansPro-Regular"/>
              </a:rPr>
              <a:t>.</a:t>
            </a:r>
            <a:endParaRPr lang="hu-H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23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OECD </a:t>
            </a:r>
            <a:r>
              <a:rPr lang="hu-HU" sz="4000" b="1" dirty="0" err="1" smtClean="0">
                <a:solidFill>
                  <a:srgbClr val="0070C0"/>
                </a:solidFill>
              </a:rPr>
              <a:t>Regional</a:t>
            </a:r>
            <a:r>
              <a:rPr lang="hu-HU" sz="4000" b="1" dirty="0" smtClean="0">
                <a:solidFill>
                  <a:srgbClr val="0070C0"/>
                </a:solidFill>
              </a:rPr>
              <a:t> </a:t>
            </a:r>
            <a:r>
              <a:rPr lang="hu-HU" sz="4000" b="1" dirty="0" err="1" smtClean="0">
                <a:solidFill>
                  <a:srgbClr val="0070C0"/>
                </a:solidFill>
              </a:rPr>
              <a:t>Typology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480703"/>
            <a:ext cx="9051073" cy="4962099"/>
          </a:xfrm>
        </p:spPr>
        <p:txBody>
          <a:bodyPr>
            <a:normAutofit/>
          </a:bodyPr>
          <a:lstStyle/>
          <a:p>
            <a:pPr algn="l"/>
            <a:r>
              <a:rPr lang="hu-HU" dirty="0"/>
              <a:t>The OECD </a:t>
            </a:r>
            <a:r>
              <a:rPr lang="hu-HU" dirty="0" err="1"/>
              <a:t>regional</a:t>
            </a:r>
            <a:r>
              <a:rPr lang="hu-HU" dirty="0"/>
              <a:t> </a:t>
            </a:r>
            <a:r>
              <a:rPr lang="hu-HU" dirty="0" err="1"/>
              <a:t>typology</a:t>
            </a:r>
            <a:r>
              <a:rPr lang="hu-HU" dirty="0"/>
              <a:t> is </a:t>
            </a:r>
            <a:r>
              <a:rPr lang="hu-HU" dirty="0" err="1"/>
              <a:t>applied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regions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Territorial</a:t>
            </a:r>
            <a:r>
              <a:rPr lang="hu-HU" dirty="0"/>
              <a:t> </a:t>
            </a:r>
            <a:r>
              <a:rPr lang="hu-HU" dirty="0" err="1"/>
              <a:t>Level</a:t>
            </a:r>
            <a:r>
              <a:rPr lang="hu-HU" dirty="0"/>
              <a:t> 3 (</a:t>
            </a:r>
            <a:r>
              <a:rPr lang="hu-HU" dirty="0" smtClean="0"/>
              <a:t>TL3: </a:t>
            </a:r>
            <a:r>
              <a:rPr lang="en-US" dirty="0">
                <a:latin typeface="Caecilia-Roman"/>
              </a:rPr>
              <a:t>1 794 smaller </a:t>
            </a:r>
            <a:r>
              <a:rPr lang="en-US" dirty="0" smtClean="0">
                <a:latin typeface="Caecilia-Roman"/>
              </a:rPr>
              <a:t>regions</a:t>
            </a:r>
            <a:r>
              <a:rPr lang="hu-HU" dirty="0" smtClean="0"/>
              <a:t>) </a:t>
            </a:r>
            <a:r>
              <a:rPr lang="hu-HU" dirty="0"/>
              <a:t>and </a:t>
            </a:r>
            <a:r>
              <a:rPr lang="hu-HU" dirty="0" err="1"/>
              <a:t>it</a:t>
            </a:r>
            <a:r>
              <a:rPr lang="hu-HU" dirty="0"/>
              <a:t> is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criteria</a:t>
            </a:r>
            <a:r>
              <a:rPr lang="hu-HU" dirty="0" smtClean="0"/>
              <a:t> </a:t>
            </a:r>
            <a:r>
              <a:rPr lang="hu-HU" dirty="0"/>
              <a:t>of </a:t>
            </a:r>
            <a:r>
              <a:rPr lang="hu-HU" dirty="0" err="1">
                <a:solidFill>
                  <a:srgbClr val="FF0000"/>
                </a:solidFill>
              </a:rPr>
              <a:t>population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density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and </a:t>
            </a:r>
            <a:r>
              <a:rPr lang="hu-HU" dirty="0" err="1"/>
              <a:t>size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>
                <a:solidFill>
                  <a:srgbClr val="FF0000"/>
                </a:solidFill>
              </a:rPr>
              <a:t>urban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centres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/>
              <a:t>located</a:t>
            </a:r>
            <a:r>
              <a:rPr lang="hu-HU" dirty="0"/>
              <a:t> </a:t>
            </a:r>
            <a:r>
              <a:rPr lang="hu-HU" dirty="0" err="1"/>
              <a:t>within</a:t>
            </a:r>
            <a:r>
              <a:rPr lang="hu-HU" dirty="0"/>
              <a:t> a </a:t>
            </a:r>
            <a:r>
              <a:rPr lang="hu-HU" dirty="0" err="1"/>
              <a:t>region</a:t>
            </a:r>
            <a:r>
              <a:rPr lang="hu-HU" dirty="0" smtClean="0"/>
              <a:t>.</a:t>
            </a:r>
          </a:p>
          <a:p>
            <a:pPr algn="l"/>
            <a:endParaRPr lang="hu-HU" dirty="0"/>
          </a:p>
          <a:p>
            <a:pPr algn="l"/>
            <a:r>
              <a:rPr lang="hu-HU" dirty="0"/>
              <a:t>The </a:t>
            </a:r>
            <a:r>
              <a:rPr lang="hu-HU" dirty="0" err="1"/>
              <a:t>methodology</a:t>
            </a:r>
            <a:r>
              <a:rPr lang="hu-HU" dirty="0"/>
              <a:t> is made of </a:t>
            </a:r>
            <a:r>
              <a:rPr lang="hu-HU" b="1" dirty="0" err="1">
                <a:solidFill>
                  <a:srgbClr val="FF0000"/>
                </a:solidFill>
              </a:rPr>
              <a:t>three</a:t>
            </a:r>
            <a:r>
              <a:rPr lang="hu-HU" b="1" dirty="0">
                <a:solidFill>
                  <a:srgbClr val="FF0000"/>
                </a:solidFill>
              </a:rPr>
              <a:t> main </a:t>
            </a:r>
            <a:r>
              <a:rPr lang="hu-HU" b="1" dirty="0" err="1">
                <a:solidFill>
                  <a:srgbClr val="FF0000"/>
                </a:solidFill>
              </a:rPr>
              <a:t>steps</a:t>
            </a:r>
            <a:r>
              <a:rPr lang="hu-HU" dirty="0"/>
              <a:t>:</a:t>
            </a:r>
          </a:p>
          <a:p>
            <a:pPr algn="l"/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0070C0"/>
                </a:solidFill>
              </a:rPr>
              <a:t>1</a:t>
            </a:r>
            <a:r>
              <a:rPr lang="hu-HU" b="1" dirty="0">
                <a:solidFill>
                  <a:srgbClr val="0070C0"/>
                </a:solidFill>
              </a:rPr>
              <a:t>. The </a:t>
            </a:r>
            <a:r>
              <a:rPr lang="hu-HU" b="1" dirty="0" err="1">
                <a:solidFill>
                  <a:srgbClr val="0070C0"/>
                </a:solidFill>
              </a:rPr>
              <a:t>first</a:t>
            </a:r>
            <a:r>
              <a:rPr lang="hu-HU" b="1" dirty="0">
                <a:solidFill>
                  <a:srgbClr val="0070C0"/>
                </a:solidFill>
              </a:rPr>
              <a:t> </a:t>
            </a:r>
            <a:r>
              <a:rPr lang="hu-HU" b="1" dirty="0" err="1">
                <a:solidFill>
                  <a:srgbClr val="0070C0"/>
                </a:solidFill>
              </a:rPr>
              <a:t>step</a:t>
            </a:r>
            <a:r>
              <a:rPr lang="hu-HU" b="1" dirty="0">
                <a:solidFill>
                  <a:srgbClr val="0070C0"/>
                </a:solidFill>
              </a:rPr>
              <a:t> </a:t>
            </a:r>
            <a:r>
              <a:rPr lang="hu-HU" dirty="0"/>
              <a:t>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methodology</a:t>
            </a:r>
            <a:r>
              <a:rPr lang="hu-HU" dirty="0"/>
              <a:t> </a:t>
            </a:r>
            <a:r>
              <a:rPr lang="hu-HU" dirty="0" err="1"/>
              <a:t>consists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b="1" dirty="0" err="1"/>
              <a:t>classifying</a:t>
            </a:r>
            <a:r>
              <a:rPr lang="hu-HU" b="1" dirty="0"/>
              <a:t> “</a:t>
            </a:r>
            <a:r>
              <a:rPr lang="hu-HU" b="1" i="1" dirty="0"/>
              <a:t>local </a:t>
            </a:r>
            <a:r>
              <a:rPr lang="hu-HU" b="1" i="1" dirty="0" err="1"/>
              <a:t>units</a:t>
            </a:r>
            <a:r>
              <a:rPr lang="hu-HU" b="1" i="1" dirty="0"/>
              <a:t>” </a:t>
            </a:r>
            <a:r>
              <a:rPr lang="hu-HU" dirty="0"/>
              <a:t>(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entities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smtClean="0"/>
              <a:t>a </a:t>
            </a:r>
            <a:r>
              <a:rPr lang="hu-HU" dirty="0" err="1" smtClean="0"/>
              <a:t>geographical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)  </a:t>
            </a:r>
            <a:r>
              <a:rPr lang="hu-HU" b="1" dirty="0" err="1"/>
              <a:t>as</a:t>
            </a:r>
            <a:r>
              <a:rPr lang="hu-HU" b="1" dirty="0"/>
              <a:t> </a:t>
            </a:r>
            <a:r>
              <a:rPr lang="hu-HU" b="1" dirty="0" err="1"/>
              <a:t>rural</a:t>
            </a:r>
            <a:r>
              <a:rPr lang="hu-HU" b="1" dirty="0"/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population</a:t>
            </a:r>
            <a:r>
              <a:rPr lang="hu-HU" dirty="0"/>
              <a:t> </a:t>
            </a:r>
            <a:r>
              <a:rPr lang="hu-HU" dirty="0" err="1"/>
              <a:t>density</a:t>
            </a:r>
            <a:r>
              <a:rPr lang="hu-HU" dirty="0"/>
              <a:t> is </a:t>
            </a:r>
            <a:r>
              <a:rPr lang="hu-HU" b="1" dirty="0" err="1"/>
              <a:t>below</a:t>
            </a:r>
            <a:r>
              <a:rPr lang="hu-HU" b="1" dirty="0"/>
              <a:t> </a:t>
            </a:r>
            <a:r>
              <a:rPr lang="hu-HU" b="1" dirty="0" smtClean="0"/>
              <a:t>150</a:t>
            </a:r>
            <a:r>
              <a:rPr lang="hu-HU" dirty="0" smtClean="0"/>
              <a:t> </a:t>
            </a:r>
            <a:r>
              <a:rPr lang="hu-HU" b="1" dirty="0" err="1" smtClean="0"/>
              <a:t>inhabitants</a:t>
            </a:r>
            <a:r>
              <a:rPr lang="hu-HU" b="1" dirty="0" smtClean="0"/>
              <a:t> </a:t>
            </a:r>
            <a:r>
              <a:rPr lang="hu-HU" b="1" dirty="0"/>
              <a:t>per </a:t>
            </a:r>
            <a:r>
              <a:rPr lang="hu-HU" b="1" dirty="0" err="1"/>
              <a:t>square</a:t>
            </a:r>
            <a:r>
              <a:rPr lang="hu-HU" b="1" dirty="0"/>
              <a:t> </a:t>
            </a:r>
            <a:r>
              <a:rPr lang="hu-HU" b="1" dirty="0" err="1"/>
              <a:t>kilometre</a:t>
            </a:r>
            <a:r>
              <a:rPr lang="hu-HU" b="1" dirty="0"/>
              <a:t> </a:t>
            </a:r>
            <a:r>
              <a:rPr lang="hu-HU" dirty="0"/>
              <a:t>(500 </a:t>
            </a:r>
            <a:r>
              <a:rPr lang="hu-HU" dirty="0" err="1"/>
              <a:t>inhabitants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Japan</a:t>
            </a:r>
            <a:r>
              <a:rPr lang="hu-HU" dirty="0"/>
              <a:t> and Korea, </a:t>
            </a:r>
            <a:r>
              <a:rPr lang="hu-HU" dirty="0" err="1"/>
              <a:t>to</a:t>
            </a:r>
            <a:r>
              <a:rPr lang="hu-HU" dirty="0"/>
              <a:t> account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 smtClean="0"/>
              <a:t>fact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national</a:t>
            </a:r>
            <a:r>
              <a:rPr lang="hu-HU" dirty="0"/>
              <a:t> </a:t>
            </a:r>
            <a:r>
              <a:rPr lang="hu-HU" dirty="0" err="1"/>
              <a:t>population</a:t>
            </a:r>
            <a:r>
              <a:rPr lang="hu-HU" dirty="0"/>
              <a:t> </a:t>
            </a:r>
            <a:r>
              <a:rPr lang="hu-HU" dirty="0" err="1"/>
              <a:t>density</a:t>
            </a:r>
            <a:r>
              <a:rPr lang="hu-HU" dirty="0"/>
              <a:t> </a:t>
            </a:r>
            <a:r>
              <a:rPr lang="hu-HU" dirty="0" err="1"/>
              <a:t>exceeds</a:t>
            </a:r>
            <a:r>
              <a:rPr lang="hu-HU" dirty="0"/>
              <a:t> 300 </a:t>
            </a:r>
            <a:r>
              <a:rPr lang="hu-HU" dirty="0" err="1"/>
              <a:t>inhabitants</a:t>
            </a:r>
            <a:r>
              <a:rPr lang="hu-HU" dirty="0"/>
              <a:t> per </a:t>
            </a:r>
            <a:r>
              <a:rPr lang="hu-HU" dirty="0" err="1"/>
              <a:t>square</a:t>
            </a:r>
            <a:r>
              <a:rPr lang="hu-HU" dirty="0"/>
              <a:t> </a:t>
            </a:r>
            <a:r>
              <a:rPr lang="hu-HU" dirty="0" err="1"/>
              <a:t>kilometre</a:t>
            </a:r>
            <a:r>
              <a:rPr lang="hu-HU" dirty="0" smtClean="0"/>
              <a:t>).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6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OECD </a:t>
            </a:r>
            <a:r>
              <a:rPr lang="hu-HU" sz="4000" b="1" dirty="0" err="1" smtClean="0">
                <a:solidFill>
                  <a:srgbClr val="0070C0"/>
                </a:solidFill>
              </a:rPr>
              <a:t>Typology</a:t>
            </a:r>
            <a:r>
              <a:rPr lang="hu-HU" sz="4000" b="1" dirty="0" smtClean="0">
                <a:solidFill>
                  <a:srgbClr val="0070C0"/>
                </a:solidFill>
              </a:rPr>
              <a:t> (</a:t>
            </a:r>
            <a:r>
              <a:rPr lang="hu-HU" sz="4000" b="1" dirty="0" err="1" smtClean="0">
                <a:solidFill>
                  <a:srgbClr val="0070C0"/>
                </a:solidFill>
              </a:rPr>
              <a:t>cont</a:t>
            </a:r>
            <a:r>
              <a:rPr lang="hu-HU" sz="4000" b="1" dirty="0" smtClean="0">
                <a:solidFill>
                  <a:srgbClr val="0070C0"/>
                </a:solidFill>
              </a:rPr>
              <a:t> 2)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4962099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0070C0"/>
                </a:solidFill>
              </a:rPr>
              <a:t>2. The </a:t>
            </a:r>
            <a:r>
              <a:rPr lang="hu-HU" b="1" dirty="0" err="1" smtClean="0">
                <a:solidFill>
                  <a:srgbClr val="0070C0"/>
                </a:solidFill>
              </a:rPr>
              <a:t>second</a:t>
            </a:r>
            <a:r>
              <a:rPr lang="hu-HU" b="1" dirty="0" smtClean="0">
                <a:solidFill>
                  <a:srgbClr val="0070C0"/>
                </a:solidFill>
              </a:rPr>
              <a:t> </a:t>
            </a:r>
            <a:r>
              <a:rPr lang="hu-HU" b="1" dirty="0" err="1" smtClean="0">
                <a:solidFill>
                  <a:srgbClr val="0070C0"/>
                </a:solidFill>
              </a:rPr>
              <a:t>step</a:t>
            </a:r>
            <a:r>
              <a:rPr lang="hu-HU" b="1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/>
              <a:t>consists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aggregating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(local </a:t>
            </a:r>
            <a:r>
              <a:rPr lang="hu-HU" dirty="0" err="1" smtClean="0"/>
              <a:t>units</a:t>
            </a:r>
            <a:r>
              <a:rPr lang="hu-HU" dirty="0" smtClean="0"/>
              <a:t>) </a:t>
            </a:r>
            <a:r>
              <a:rPr lang="hu-HU" dirty="0" err="1" smtClean="0"/>
              <a:t>into</a:t>
            </a:r>
            <a:r>
              <a:rPr lang="hu-HU" dirty="0" smtClean="0"/>
              <a:t> TL3 (</a:t>
            </a:r>
            <a:r>
              <a:rPr lang="hu-HU" dirty="0" err="1" smtClean="0"/>
              <a:t>so-called</a:t>
            </a:r>
            <a:r>
              <a:rPr lang="hu-HU" dirty="0" smtClean="0"/>
              <a:t> European ) </a:t>
            </a:r>
            <a:r>
              <a:rPr lang="hu-HU" dirty="0" err="1" smtClean="0"/>
              <a:t>regions</a:t>
            </a:r>
            <a:r>
              <a:rPr lang="hu-HU" dirty="0" smtClean="0"/>
              <a:t> and </a:t>
            </a:r>
            <a:r>
              <a:rPr lang="hu-HU" dirty="0" err="1" smtClean="0"/>
              <a:t>classifying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latter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“</a:t>
            </a:r>
            <a:r>
              <a:rPr lang="hu-HU" dirty="0" err="1" smtClean="0"/>
              <a:t>predominantly</a:t>
            </a:r>
            <a:r>
              <a:rPr lang="hu-HU" dirty="0" smtClean="0"/>
              <a:t> </a:t>
            </a:r>
            <a:r>
              <a:rPr lang="hu-HU" dirty="0" err="1" smtClean="0"/>
              <a:t>urban</a:t>
            </a:r>
            <a:r>
              <a:rPr lang="hu-HU" dirty="0" smtClean="0"/>
              <a:t>”, “</a:t>
            </a:r>
            <a:r>
              <a:rPr lang="hu-HU" dirty="0" err="1" smtClean="0"/>
              <a:t>intermediate</a:t>
            </a:r>
            <a:r>
              <a:rPr lang="hu-HU" dirty="0" smtClean="0"/>
              <a:t>” and “</a:t>
            </a:r>
            <a:r>
              <a:rPr lang="hu-HU" dirty="0" err="1" smtClean="0"/>
              <a:t>predominantly</a:t>
            </a:r>
            <a:r>
              <a:rPr lang="hu-HU" dirty="0" smtClean="0"/>
              <a:t> </a:t>
            </a:r>
            <a:r>
              <a:rPr lang="hu-HU" dirty="0" err="1" smtClean="0"/>
              <a:t>rural</a:t>
            </a:r>
            <a:r>
              <a:rPr lang="hu-HU" dirty="0" smtClean="0"/>
              <a:t>” </a:t>
            </a:r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percentage</a:t>
            </a:r>
            <a:r>
              <a:rPr lang="hu-HU" dirty="0" smtClean="0"/>
              <a:t> of </a:t>
            </a:r>
            <a:r>
              <a:rPr lang="hu-HU" dirty="0" err="1" smtClean="0"/>
              <a:t>population</a:t>
            </a:r>
            <a:r>
              <a:rPr lang="hu-HU" dirty="0" smtClean="0"/>
              <a:t> </a:t>
            </a:r>
            <a:r>
              <a:rPr lang="hu-HU" dirty="0" err="1" smtClean="0"/>
              <a:t>living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rural</a:t>
            </a:r>
            <a:r>
              <a:rPr lang="hu-HU" dirty="0" smtClean="0"/>
              <a:t> local </a:t>
            </a:r>
            <a:r>
              <a:rPr lang="hu-HU" dirty="0" err="1" smtClean="0"/>
              <a:t>units</a:t>
            </a:r>
            <a:r>
              <a:rPr lang="hu-HU" dirty="0" smtClean="0"/>
              <a:t> (</a:t>
            </a:r>
            <a:r>
              <a:rPr lang="hu-HU" dirty="0" err="1" smtClean="0"/>
              <a:t>local</a:t>
            </a:r>
            <a:r>
              <a:rPr lang="hu-HU" dirty="0" smtClean="0"/>
              <a:t> </a:t>
            </a:r>
            <a:r>
              <a:rPr lang="hu-HU" dirty="0" err="1" smtClean="0"/>
              <a:t>units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population</a:t>
            </a:r>
            <a:r>
              <a:rPr lang="hu-HU" dirty="0" smtClean="0"/>
              <a:t> </a:t>
            </a:r>
            <a:r>
              <a:rPr lang="hu-HU" dirty="0" err="1" smtClean="0"/>
              <a:t>density</a:t>
            </a:r>
            <a:r>
              <a:rPr lang="hu-HU" dirty="0" smtClean="0"/>
              <a:t> </a:t>
            </a:r>
            <a:r>
              <a:rPr lang="hu-HU" dirty="0" err="1" smtClean="0"/>
              <a:t>below</a:t>
            </a:r>
            <a:r>
              <a:rPr lang="hu-HU" dirty="0" smtClean="0"/>
              <a:t> 150 </a:t>
            </a:r>
            <a:r>
              <a:rPr lang="hu-HU" dirty="0" err="1" smtClean="0"/>
              <a:t>inhabitants</a:t>
            </a:r>
            <a:r>
              <a:rPr lang="hu-HU" dirty="0" smtClean="0"/>
              <a:t> per </a:t>
            </a:r>
            <a:r>
              <a:rPr lang="hu-HU" dirty="0" err="1" smtClean="0"/>
              <a:t>square</a:t>
            </a:r>
            <a:r>
              <a:rPr lang="hu-HU" dirty="0" smtClean="0"/>
              <a:t> </a:t>
            </a:r>
            <a:r>
              <a:rPr lang="hu-HU" dirty="0" err="1" smtClean="0"/>
              <a:t>kilometre</a:t>
            </a:r>
            <a:r>
              <a:rPr lang="hu-HU" dirty="0" smtClean="0"/>
              <a:t>). </a:t>
            </a:r>
          </a:p>
          <a:p>
            <a:pPr algn="l"/>
            <a:r>
              <a:rPr lang="hu-HU" dirty="0" smtClean="0"/>
              <a:t>TL3 </a:t>
            </a:r>
            <a:r>
              <a:rPr lang="hu-HU" dirty="0" err="1" smtClean="0"/>
              <a:t>regions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classified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:</a:t>
            </a:r>
            <a:r>
              <a:rPr lang="hu-HU" b="1" dirty="0" smtClean="0"/>
              <a:t> </a:t>
            </a:r>
          </a:p>
          <a:p>
            <a:pPr algn="l"/>
            <a:r>
              <a:rPr lang="hu-HU" b="1" dirty="0" smtClean="0"/>
              <a:t>- </a:t>
            </a:r>
            <a:r>
              <a:rPr lang="hu-HU" b="1" dirty="0" err="1" smtClean="0"/>
              <a:t>Predominantly</a:t>
            </a:r>
            <a:r>
              <a:rPr lang="hu-HU" b="1" dirty="0" smtClean="0"/>
              <a:t> Urban </a:t>
            </a:r>
            <a:r>
              <a:rPr lang="hu-HU" dirty="0" smtClean="0"/>
              <a:t>(PU),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share</a:t>
            </a:r>
            <a:r>
              <a:rPr lang="hu-HU" dirty="0" smtClean="0"/>
              <a:t> of </a:t>
            </a:r>
            <a:r>
              <a:rPr lang="hu-HU" dirty="0" err="1" smtClean="0"/>
              <a:t>population</a:t>
            </a:r>
            <a:r>
              <a:rPr lang="hu-HU" dirty="0" smtClean="0"/>
              <a:t> </a:t>
            </a:r>
            <a:r>
              <a:rPr lang="hu-HU" dirty="0" err="1" smtClean="0"/>
              <a:t>living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rural</a:t>
            </a:r>
            <a:r>
              <a:rPr lang="hu-HU" dirty="0" smtClean="0"/>
              <a:t> local </a:t>
            </a:r>
            <a:r>
              <a:rPr lang="hu-HU" dirty="0" err="1" smtClean="0"/>
              <a:t>units</a:t>
            </a:r>
            <a:r>
              <a:rPr lang="hu-HU" dirty="0" smtClean="0"/>
              <a:t> is </a:t>
            </a:r>
            <a:r>
              <a:rPr lang="hu-HU" dirty="0" err="1" smtClean="0"/>
              <a:t>below</a:t>
            </a:r>
            <a:r>
              <a:rPr lang="hu-HU" dirty="0" smtClean="0"/>
              <a:t> 15 %</a:t>
            </a:r>
          </a:p>
          <a:p>
            <a:pPr algn="l"/>
            <a:r>
              <a:rPr lang="hu-HU" dirty="0"/>
              <a:t>- </a:t>
            </a:r>
            <a:r>
              <a:rPr lang="hu-HU" b="1" dirty="0" err="1"/>
              <a:t>Intermediate</a:t>
            </a:r>
            <a:r>
              <a:rPr lang="hu-HU" b="1" dirty="0"/>
              <a:t> </a:t>
            </a:r>
            <a:r>
              <a:rPr lang="hu-HU" dirty="0"/>
              <a:t>(IN),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share</a:t>
            </a:r>
            <a:r>
              <a:rPr lang="hu-HU" dirty="0"/>
              <a:t> of </a:t>
            </a:r>
            <a:r>
              <a:rPr lang="hu-HU" dirty="0" err="1"/>
              <a:t>population</a:t>
            </a:r>
            <a:r>
              <a:rPr lang="hu-HU" dirty="0"/>
              <a:t> </a:t>
            </a:r>
            <a:r>
              <a:rPr lang="hu-HU" dirty="0" err="1"/>
              <a:t>living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rural</a:t>
            </a:r>
            <a:r>
              <a:rPr lang="hu-HU" dirty="0"/>
              <a:t> local </a:t>
            </a:r>
            <a:r>
              <a:rPr lang="hu-HU" dirty="0" err="1"/>
              <a:t>units</a:t>
            </a:r>
            <a:r>
              <a:rPr lang="hu-HU" dirty="0"/>
              <a:t> is </a:t>
            </a:r>
            <a:r>
              <a:rPr lang="hu-HU" dirty="0" err="1"/>
              <a:t>between</a:t>
            </a:r>
            <a:r>
              <a:rPr lang="hu-HU" dirty="0"/>
              <a:t> 15% </a:t>
            </a:r>
            <a:r>
              <a:rPr lang="hu-HU" dirty="0" smtClean="0"/>
              <a:t>and 50</a:t>
            </a:r>
            <a:r>
              <a:rPr lang="hu-HU" dirty="0"/>
              <a:t>%;</a:t>
            </a:r>
          </a:p>
          <a:p>
            <a:pPr algn="l"/>
            <a:r>
              <a:rPr lang="hu-HU" dirty="0"/>
              <a:t>- </a:t>
            </a:r>
            <a:r>
              <a:rPr lang="hu-HU" b="1" dirty="0" err="1"/>
              <a:t>Predominantly</a:t>
            </a:r>
            <a:r>
              <a:rPr lang="hu-HU" b="1" dirty="0"/>
              <a:t> </a:t>
            </a:r>
            <a:r>
              <a:rPr lang="hu-HU" b="1" dirty="0" err="1"/>
              <a:t>Rural</a:t>
            </a:r>
            <a:r>
              <a:rPr lang="hu-HU" b="1" dirty="0"/>
              <a:t> </a:t>
            </a:r>
            <a:r>
              <a:rPr lang="hu-HU" dirty="0"/>
              <a:t>(PR),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share</a:t>
            </a:r>
            <a:r>
              <a:rPr lang="hu-HU" dirty="0"/>
              <a:t> of </a:t>
            </a:r>
            <a:r>
              <a:rPr lang="hu-HU" dirty="0" err="1"/>
              <a:t>population</a:t>
            </a:r>
            <a:r>
              <a:rPr lang="hu-HU" dirty="0"/>
              <a:t> </a:t>
            </a:r>
            <a:r>
              <a:rPr lang="hu-HU" dirty="0" err="1"/>
              <a:t>living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rural</a:t>
            </a:r>
            <a:r>
              <a:rPr lang="hu-HU" dirty="0"/>
              <a:t> local </a:t>
            </a:r>
            <a:r>
              <a:rPr lang="hu-HU" dirty="0" err="1"/>
              <a:t>units</a:t>
            </a:r>
            <a:r>
              <a:rPr lang="hu-HU" dirty="0"/>
              <a:t> is </a:t>
            </a:r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/>
              <a:t>50%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03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958146" cy="1014761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OECD </a:t>
            </a:r>
            <a:r>
              <a:rPr lang="hu-HU" sz="4000" b="1" dirty="0" err="1" smtClean="0">
                <a:solidFill>
                  <a:srgbClr val="0070C0"/>
                </a:solidFill>
              </a:rPr>
              <a:t>Typology</a:t>
            </a:r>
            <a:r>
              <a:rPr lang="hu-HU" sz="4000" b="1" dirty="0" smtClean="0">
                <a:solidFill>
                  <a:srgbClr val="0070C0"/>
                </a:solidFill>
              </a:rPr>
              <a:t> (</a:t>
            </a:r>
            <a:r>
              <a:rPr lang="hu-HU" sz="4000" b="1" dirty="0" err="1" smtClean="0">
                <a:solidFill>
                  <a:srgbClr val="0070C0"/>
                </a:solidFill>
              </a:rPr>
              <a:t>cont</a:t>
            </a:r>
            <a:r>
              <a:rPr lang="hu-HU" sz="4000" b="1" dirty="0" smtClean="0">
                <a:solidFill>
                  <a:srgbClr val="0070C0"/>
                </a:solidFill>
              </a:rPr>
              <a:t> 3)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073" y="1282583"/>
            <a:ext cx="9051073" cy="4962099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0070C0"/>
                </a:solidFill>
              </a:rPr>
              <a:t>3. </a:t>
            </a:r>
            <a:r>
              <a:rPr lang="hu-HU" b="1" dirty="0" err="1">
                <a:solidFill>
                  <a:srgbClr val="0070C0"/>
                </a:solidFill>
              </a:rPr>
              <a:t>T</a:t>
            </a:r>
            <a:r>
              <a:rPr lang="hu-HU" b="1" dirty="0" err="1" smtClean="0">
                <a:solidFill>
                  <a:srgbClr val="0070C0"/>
                </a:solidFill>
              </a:rPr>
              <a:t>hird</a:t>
            </a:r>
            <a:r>
              <a:rPr lang="hu-HU" b="1" dirty="0" smtClean="0">
                <a:solidFill>
                  <a:srgbClr val="0070C0"/>
                </a:solidFill>
              </a:rPr>
              <a:t> </a:t>
            </a:r>
            <a:r>
              <a:rPr lang="hu-HU" b="1" dirty="0" err="1">
                <a:solidFill>
                  <a:srgbClr val="0070C0"/>
                </a:solidFill>
              </a:rPr>
              <a:t>step</a:t>
            </a:r>
            <a:r>
              <a:rPr lang="hu-HU" b="1" dirty="0">
                <a:solidFill>
                  <a:srgbClr val="0070C0"/>
                </a:solidFill>
              </a:rPr>
              <a:t> </a:t>
            </a:r>
            <a:r>
              <a:rPr lang="hu-HU" dirty="0" err="1"/>
              <a:t>takes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</a:t>
            </a:r>
            <a:r>
              <a:rPr lang="hu-HU" dirty="0" smtClean="0"/>
              <a:t>account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size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urban</a:t>
            </a:r>
            <a:r>
              <a:rPr lang="hu-HU" dirty="0"/>
              <a:t> </a:t>
            </a:r>
            <a:r>
              <a:rPr lang="hu-HU" dirty="0" err="1"/>
              <a:t>centres</a:t>
            </a:r>
            <a:r>
              <a:rPr lang="hu-HU" dirty="0"/>
              <a:t> </a:t>
            </a:r>
            <a:r>
              <a:rPr lang="hu-HU" dirty="0" err="1"/>
              <a:t>contained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TL3 </a:t>
            </a:r>
            <a:r>
              <a:rPr lang="hu-HU" dirty="0" err="1" smtClean="0"/>
              <a:t>regions</a:t>
            </a:r>
            <a:r>
              <a:rPr lang="hu-HU" dirty="0" smtClean="0"/>
              <a:t>, and </a:t>
            </a:r>
            <a:r>
              <a:rPr lang="hu-HU" dirty="0" err="1"/>
              <a:t>adjusts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classification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following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:</a:t>
            </a:r>
          </a:p>
          <a:p>
            <a:pPr algn="l"/>
            <a:r>
              <a:rPr lang="hu-HU" dirty="0"/>
              <a:t>- A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classified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>
                <a:solidFill>
                  <a:srgbClr val="0070C0"/>
                </a:solidFill>
              </a:rPr>
              <a:t>predominantly</a:t>
            </a:r>
            <a:r>
              <a:rPr lang="hu-HU" dirty="0">
                <a:solidFill>
                  <a:srgbClr val="0070C0"/>
                </a:solidFill>
              </a:rPr>
              <a:t> </a:t>
            </a:r>
            <a:r>
              <a:rPr lang="hu-HU" dirty="0" err="1">
                <a:solidFill>
                  <a:srgbClr val="0070C0"/>
                </a:solidFill>
              </a:rPr>
              <a:t>rural</a:t>
            </a:r>
            <a:r>
              <a:rPr lang="hu-HU" dirty="0">
                <a:solidFill>
                  <a:srgbClr val="0070C0"/>
                </a:solidFill>
              </a:rPr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1 and 2 </a:t>
            </a:r>
            <a:r>
              <a:rPr lang="hu-HU" dirty="0" err="1"/>
              <a:t>becomes</a:t>
            </a:r>
            <a:r>
              <a:rPr lang="hu-HU" dirty="0"/>
              <a:t> </a:t>
            </a:r>
            <a:r>
              <a:rPr lang="hu-HU" dirty="0" err="1">
                <a:solidFill>
                  <a:srgbClr val="FF0000"/>
                </a:solidFill>
              </a:rPr>
              <a:t>intermediate</a:t>
            </a:r>
            <a:r>
              <a:rPr lang="hu-HU" dirty="0"/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contains</a:t>
            </a:r>
            <a:r>
              <a:rPr lang="hu-HU" dirty="0" smtClean="0"/>
              <a:t> </a:t>
            </a:r>
            <a:r>
              <a:rPr lang="hu-HU" dirty="0"/>
              <a:t>an </a:t>
            </a:r>
            <a:r>
              <a:rPr lang="hu-HU" dirty="0" err="1"/>
              <a:t>urban</a:t>
            </a:r>
            <a:r>
              <a:rPr lang="hu-HU" dirty="0"/>
              <a:t> centre of more </a:t>
            </a:r>
            <a:r>
              <a:rPr lang="hu-HU" dirty="0" err="1"/>
              <a:t>than</a:t>
            </a:r>
            <a:r>
              <a:rPr lang="hu-HU" dirty="0"/>
              <a:t> 200 000 </a:t>
            </a:r>
            <a:r>
              <a:rPr lang="hu-HU" dirty="0" err="1"/>
              <a:t>inhabitants</a:t>
            </a:r>
            <a:r>
              <a:rPr lang="hu-HU" dirty="0"/>
              <a:t> (500 000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Japan</a:t>
            </a:r>
            <a:r>
              <a:rPr lang="hu-HU" dirty="0"/>
              <a:t> and </a:t>
            </a:r>
            <a:r>
              <a:rPr lang="hu-HU" dirty="0" smtClean="0"/>
              <a:t>Korea) </a:t>
            </a:r>
            <a:r>
              <a:rPr lang="hu-HU" dirty="0" err="1" smtClean="0"/>
              <a:t>representing</a:t>
            </a:r>
            <a:r>
              <a:rPr lang="hu-HU" dirty="0" smtClean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least</a:t>
            </a:r>
            <a:r>
              <a:rPr lang="hu-HU" dirty="0"/>
              <a:t> 25%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regional</a:t>
            </a:r>
            <a:r>
              <a:rPr lang="hu-HU" dirty="0"/>
              <a:t> </a:t>
            </a:r>
            <a:r>
              <a:rPr lang="hu-HU" dirty="0" err="1"/>
              <a:t>population</a:t>
            </a:r>
            <a:r>
              <a:rPr lang="hu-HU" dirty="0"/>
              <a:t>.</a:t>
            </a:r>
          </a:p>
          <a:p>
            <a:pPr algn="l"/>
            <a:r>
              <a:rPr lang="hu-HU" dirty="0"/>
              <a:t>- A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classified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>
                <a:solidFill>
                  <a:srgbClr val="0070C0"/>
                </a:solidFill>
              </a:rPr>
              <a:t>intermediate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1 and 2 </a:t>
            </a:r>
            <a:r>
              <a:rPr lang="hu-HU" dirty="0" err="1"/>
              <a:t>becomes</a:t>
            </a:r>
            <a:r>
              <a:rPr lang="hu-HU" dirty="0"/>
              <a:t> </a:t>
            </a:r>
            <a:r>
              <a:rPr lang="hu-HU" dirty="0" err="1">
                <a:solidFill>
                  <a:srgbClr val="FF0000"/>
                </a:solidFill>
              </a:rPr>
              <a:t>predominantly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urban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contains</a:t>
            </a:r>
            <a:r>
              <a:rPr lang="hu-HU" dirty="0" smtClean="0"/>
              <a:t> </a:t>
            </a:r>
            <a:r>
              <a:rPr lang="hu-HU" dirty="0"/>
              <a:t>an </a:t>
            </a:r>
            <a:r>
              <a:rPr lang="hu-HU" dirty="0" err="1"/>
              <a:t>urban</a:t>
            </a:r>
            <a:r>
              <a:rPr lang="hu-HU" dirty="0"/>
              <a:t> centre of more </a:t>
            </a:r>
            <a:r>
              <a:rPr lang="hu-HU" dirty="0" err="1"/>
              <a:t>than</a:t>
            </a:r>
            <a:r>
              <a:rPr lang="hu-HU" dirty="0"/>
              <a:t> 500 000 </a:t>
            </a:r>
            <a:r>
              <a:rPr lang="hu-HU" dirty="0" err="1"/>
              <a:t>inhabitants</a:t>
            </a:r>
            <a:r>
              <a:rPr lang="hu-HU" dirty="0"/>
              <a:t> (1 000 </a:t>
            </a:r>
            <a:r>
              <a:rPr lang="hu-HU" dirty="0" err="1"/>
              <a:t>000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Japan</a:t>
            </a:r>
            <a:r>
              <a:rPr lang="hu-HU" dirty="0"/>
              <a:t> and </a:t>
            </a:r>
            <a:r>
              <a:rPr lang="hu-HU" dirty="0" smtClean="0"/>
              <a:t>Korea) </a:t>
            </a:r>
            <a:r>
              <a:rPr lang="hu-HU" dirty="0" err="1" smtClean="0"/>
              <a:t>representing</a:t>
            </a:r>
            <a:r>
              <a:rPr lang="hu-HU" dirty="0" smtClean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least</a:t>
            </a:r>
            <a:r>
              <a:rPr lang="hu-HU" dirty="0"/>
              <a:t> 25%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regional</a:t>
            </a:r>
            <a:r>
              <a:rPr lang="hu-HU" dirty="0"/>
              <a:t> </a:t>
            </a:r>
            <a:r>
              <a:rPr lang="hu-HU" dirty="0" err="1"/>
              <a:t>population</a:t>
            </a:r>
            <a:endParaRPr lang="hu-HU" dirty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36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3074</Words>
  <Application>Microsoft Office PowerPoint</Application>
  <PresentationFormat>Egyéni</PresentationFormat>
  <Paragraphs>495</Paragraphs>
  <Slides>55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55</vt:i4>
      </vt:variant>
    </vt:vector>
  </HeadingPairs>
  <TitlesOfParts>
    <vt:vector size="56" baseType="lpstr">
      <vt:lpstr>Office-téma</vt:lpstr>
      <vt:lpstr>Basics of Rural Development</vt:lpstr>
      <vt:lpstr>Definion of rural  areas</vt:lpstr>
      <vt:lpstr>Four conflicting spatial concepts</vt:lpstr>
      <vt:lpstr>PowerPoint bemutató</vt:lpstr>
      <vt:lpstr>No single definition</vt:lpstr>
      <vt:lpstr>Rural areas in  EU</vt:lpstr>
      <vt:lpstr>OECD Regional Typology</vt:lpstr>
      <vt:lpstr>OECD Typology (cont 2)</vt:lpstr>
      <vt:lpstr>OECD Typology (cont 3)</vt:lpstr>
      <vt:lpstr>PowerPoint bemutató</vt:lpstr>
      <vt:lpstr>Examining urban and rural differences </vt:lpstr>
      <vt:lpstr>PowerPoint bemutató</vt:lpstr>
      <vt:lpstr>Article: Can Administrative capacity explain differences in regional performances? </vt:lpstr>
      <vt:lpstr>Main findings</vt:lpstr>
      <vt:lpstr>PowerPoint bemutató</vt:lpstr>
      <vt:lpstr>PowerPoint bemutató</vt:lpstr>
      <vt:lpstr>PowerPoint bemutató</vt:lpstr>
      <vt:lpstr>  1958 Stresa conference   •Agreed the principles for the common agricultural policy </vt:lpstr>
      <vt:lpstr>1. Brief History of  Rural Development Policy</vt:lpstr>
      <vt:lpstr>Two core functional treaties:  1.  the Treaty on European Union (originally signed in Maastricht in 1992) and   2. the Treaty on the Functioning of the European Union (originally  signed in Rome 1957)</vt:lpstr>
      <vt:lpstr>EU: Rural Development: DIFFERENT PERIODS - DIFFERENT APPROACH</vt:lpstr>
      <vt:lpstr>2. Institutionalizing RD Policy – Agenda 2000</vt:lpstr>
      <vt:lpstr>RD: AGENDA  2000</vt:lpstr>
      <vt:lpstr>3. SAPARD (2000-2006) and National Rural Development Plans (2004-2006)</vt:lpstr>
      <vt:lpstr>Implementation of SAPARD (2000-2006) </vt:lpstr>
      <vt:lpstr>Implementation of SAPARD (2000-2006) (2)</vt:lpstr>
      <vt:lpstr>SAPARD Budget</vt:lpstr>
      <vt:lpstr>Evaluation of SAPARD</vt:lpstr>
      <vt:lpstr>4. LEADER</vt:lpstr>
      <vt:lpstr>LEADER: NEW METHOD</vt:lpstr>
      <vt:lpstr>5. National Rural Development Plans (2004-2006) </vt:lpstr>
      <vt:lpstr>5. National Rural Development Plans (2004-2006) (2)</vt:lpstr>
      <vt:lpstr>General issues in CEECs </vt:lpstr>
      <vt:lpstr>How to proceed (2007-2013)?</vt:lpstr>
      <vt:lpstr>Rural development (2007-2013)</vt:lpstr>
      <vt:lpstr>EU Policy on Rural Development 2007-2013</vt:lpstr>
      <vt:lpstr>EU Policy on Rural Development 2007-2013 (2)</vt:lpstr>
      <vt:lpstr>Bulgaria (2007-2013)</vt:lpstr>
      <vt:lpstr> </vt:lpstr>
      <vt:lpstr>PowerPoint bemutató</vt:lpstr>
      <vt:lpstr>LATVIA</vt:lpstr>
      <vt:lpstr> </vt:lpstr>
      <vt:lpstr> </vt:lpstr>
      <vt:lpstr> </vt:lpstr>
      <vt:lpstr>PowerPoint bemutató</vt:lpstr>
      <vt:lpstr> </vt:lpstr>
      <vt:lpstr> </vt:lpstr>
      <vt:lpstr>2013  Reform</vt:lpstr>
      <vt:lpstr>Rural development 2014-2020</vt:lpstr>
      <vt:lpstr>PowerPoint bemutató</vt:lpstr>
      <vt:lpstr>Rural development Prgorammes in EU Member states</vt:lpstr>
      <vt:lpstr>     EU priorities</vt:lpstr>
      <vt:lpstr>FOCUS  AREAS</vt:lpstr>
      <vt:lpstr>Budget allocation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Forgacs Csaba</dc:creator>
  <cp:lastModifiedBy>AutoBVT</cp:lastModifiedBy>
  <cp:revision>59</cp:revision>
  <dcterms:created xsi:type="dcterms:W3CDTF">2015-09-20T16:48:08Z</dcterms:created>
  <dcterms:modified xsi:type="dcterms:W3CDTF">2017-09-25T06:58:04Z</dcterms:modified>
</cp:coreProperties>
</file>