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20"/>
  </p:notesMasterIdLst>
  <p:sldIdLst>
    <p:sldId id="1510" r:id="rId2"/>
    <p:sldId id="1523" r:id="rId3"/>
    <p:sldId id="1504" r:id="rId4"/>
    <p:sldId id="1505" r:id="rId5"/>
    <p:sldId id="1506" r:id="rId6"/>
    <p:sldId id="1507" r:id="rId7"/>
    <p:sldId id="1509" r:id="rId8"/>
    <p:sldId id="1513" r:id="rId9"/>
    <p:sldId id="1514" r:id="rId10"/>
    <p:sldId id="1515" r:id="rId11"/>
    <p:sldId id="1516" r:id="rId12"/>
    <p:sldId id="1517" r:id="rId13"/>
    <p:sldId id="1518" r:id="rId14"/>
    <p:sldId id="1519" r:id="rId15"/>
    <p:sldId id="1520" r:id="rId16"/>
    <p:sldId id="1521" r:id="rId17"/>
    <p:sldId id="1522" r:id="rId18"/>
    <p:sldId id="1511" r:id="rId19"/>
  </p:sldIdLst>
  <p:sldSz cx="12192000" cy="6858000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003300"/>
    <a:srgbClr val="FFFF00"/>
    <a:srgbClr val="66FF33"/>
    <a:srgbClr val="FF0000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4" autoAdjust="0"/>
    <p:restoredTop sz="94576" autoAdjust="0"/>
  </p:normalViewPr>
  <p:slideViewPr>
    <p:cSldViewPr>
      <p:cViewPr varScale="1">
        <p:scale>
          <a:sx n="67" d="100"/>
          <a:sy n="67" d="100"/>
        </p:scale>
        <p:origin x="-57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200">
                <a:effectLst/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3D7ECBA-5F81-45F9-82D1-F2BB0B84312C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5532988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8558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417808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8742714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hu-HU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8361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>
                  <a:gd name="T0" fmla="*/ 0 w 5184"/>
                  <a:gd name="T1" fmla="*/ 3159 h 3159"/>
                  <a:gd name="T2" fmla="*/ 5184 w 5184"/>
                  <a:gd name="T3" fmla="*/ 3159 h 3159"/>
                  <a:gd name="T4" fmla="*/ 5184 w 5184"/>
                  <a:gd name="T5" fmla="*/ 0 h 3159"/>
                  <a:gd name="T6" fmla="*/ 0 w 5184"/>
                  <a:gd name="T7" fmla="*/ 0 h 3159"/>
                  <a:gd name="T8" fmla="*/ 0 w 5184"/>
                  <a:gd name="T9" fmla="*/ 3159 h 3159"/>
                  <a:gd name="T10" fmla="*/ 0 w 5184"/>
                  <a:gd name="T11" fmla="*/ 3159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>
                  <a:gd name="T0" fmla="*/ 0 w 556"/>
                  <a:gd name="T1" fmla="*/ 0 h 3159"/>
                  <a:gd name="T2" fmla="*/ 0 w 556"/>
                  <a:gd name="T3" fmla="*/ 3159 h 3159"/>
                  <a:gd name="T4" fmla="*/ 556 w 556"/>
                  <a:gd name="T5" fmla="*/ 3159 h 3159"/>
                  <a:gd name="T6" fmla="*/ 556 w 556"/>
                  <a:gd name="T7" fmla="*/ 0 h 3159"/>
                  <a:gd name="T8" fmla="*/ 0 w 556"/>
                  <a:gd name="T9" fmla="*/ 0 h 3159"/>
                  <a:gd name="T10" fmla="*/ 0 w 556"/>
                  <a:gd name="T11" fmla="*/ 0 h 31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>
                <a:gd name="T0" fmla="*/ 0 w 12"/>
                <a:gd name="T1" fmla="*/ 0 h 420"/>
                <a:gd name="T2" fmla="*/ 0 w 12"/>
                <a:gd name="T3" fmla="*/ 420 h 420"/>
                <a:gd name="T4" fmla="*/ 12 w 12"/>
                <a:gd name="T5" fmla="*/ 420 h 420"/>
                <a:gd name="T6" fmla="*/ 12 w 12"/>
                <a:gd name="T7" fmla="*/ 0 h 420"/>
                <a:gd name="T8" fmla="*/ 0 w 12"/>
                <a:gd name="T9" fmla="*/ 0 h 420"/>
                <a:gd name="T10" fmla="*/ 0 w 12"/>
                <a:gd name="T11" fmla="*/ 0 h 4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hu-H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>
                <a:gd name="T0" fmla="*/ 251 w 251"/>
                <a:gd name="T1" fmla="*/ 0 h 12"/>
                <a:gd name="T2" fmla="*/ 0 w 251"/>
                <a:gd name="T3" fmla="*/ 0 h 12"/>
                <a:gd name="T4" fmla="*/ 0 w 251"/>
                <a:gd name="T5" fmla="*/ 12 h 12"/>
                <a:gd name="T6" fmla="*/ 251 w 251"/>
                <a:gd name="T7" fmla="*/ 12 h 12"/>
                <a:gd name="T8" fmla="*/ 251 w 251"/>
                <a:gd name="T9" fmla="*/ 0 h 12"/>
                <a:gd name="T10" fmla="*/ 251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hu-H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>
                <a:gd name="T0" fmla="*/ 0 w 251"/>
                <a:gd name="T1" fmla="*/ 0 h 12"/>
                <a:gd name="T2" fmla="*/ 0 w 251"/>
                <a:gd name="T3" fmla="*/ 12 h 12"/>
                <a:gd name="T4" fmla="*/ 251 w 251"/>
                <a:gd name="T5" fmla="*/ 12 h 12"/>
                <a:gd name="T6" fmla="*/ 251 w 251"/>
                <a:gd name="T7" fmla="*/ 0 h 12"/>
                <a:gd name="T8" fmla="*/ 0 w 251"/>
                <a:gd name="T9" fmla="*/ 0 h 12"/>
                <a:gd name="T10" fmla="*/ 0 w 251"/>
                <a:gd name="T11" fmla="*/ 0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hu-H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254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422400" y="1997076"/>
            <a:ext cx="9448800" cy="1431925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hu-HU" noProof="0" smtClean="0"/>
              <a:t>Mintacím szerkesztése</a:t>
            </a:r>
          </a:p>
        </p:txBody>
      </p:sp>
      <p:sp>
        <p:nvSpPr>
          <p:cNvPr id="2254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22400" y="3886200"/>
            <a:ext cx="8534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hu-HU" noProof="0" smtClean="0"/>
              <a:t>Alcím mintájának szerkesztése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44704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F0206-E993-44B0-99CB-B7FF95202EF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911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90C39-10B6-422C-BAF9-962663E3027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03337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66200" y="304800"/>
            <a:ext cx="25146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3406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4E6118-B4CE-41AA-AF4A-843C23F2B79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5318820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304801"/>
            <a:ext cx="10058400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58B36-519B-4B25-8741-05564C6460C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69565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02F35-E978-41A9-BE90-CAC663EBFD6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653208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82D6F-C9DE-40F8-8EE3-2FC053938B1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89607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53200" y="1981200"/>
            <a:ext cx="4927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82D51-EFB2-4043-85A5-511149ED17C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130851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D5002-330A-4F76-BC58-3B825ADF508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59261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AB6BC9-4DF1-480D-B332-A831D4ED727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843593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EE4C54-27B8-4476-BC71-C7AF5CBFEEDF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3443364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u-H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364DB9-5527-47E0-91EF-9D5A9A3C4C79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593119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FB4FD-BA06-4FDC-9863-2C2D3606007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="" xmlns:p14="http://schemas.microsoft.com/office/powerpoint/2010/main" val="2982554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12187238" cy="6851650"/>
            <a:chOff x="0" y="4"/>
            <a:chExt cx="5758" cy="4316"/>
          </a:xfrm>
        </p:grpSpPr>
        <p:sp>
          <p:nvSpPr>
            <p:cNvPr id="2150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>
                <a:gd name="T0" fmla="*/ 0 w 5184"/>
                <a:gd name="T1" fmla="*/ 3159 h 3159"/>
                <a:gd name="T2" fmla="*/ 5184 w 5184"/>
                <a:gd name="T3" fmla="*/ 3159 h 3159"/>
                <a:gd name="T4" fmla="*/ 5184 w 5184"/>
                <a:gd name="T5" fmla="*/ 0 h 3159"/>
                <a:gd name="T6" fmla="*/ 0 w 5184"/>
                <a:gd name="T7" fmla="*/ 0 h 3159"/>
                <a:gd name="T8" fmla="*/ 0 w 5184"/>
                <a:gd name="T9" fmla="*/ 3159 h 3159"/>
                <a:gd name="T10" fmla="*/ 0 w 5184"/>
                <a:gd name="T11" fmla="*/ 3159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hu-H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150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>
                <a:gd name="T0" fmla="*/ 0 w 556"/>
                <a:gd name="T1" fmla="*/ 0 h 3159"/>
                <a:gd name="T2" fmla="*/ 0 w 556"/>
                <a:gd name="T3" fmla="*/ 3159 h 3159"/>
                <a:gd name="T4" fmla="*/ 556 w 556"/>
                <a:gd name="T5" fmla="*/ 3159 h 3159"/>
                <a:gd name="T6" fmla="*/ 556 w 556"/>
                <a:gd name="T7" fmla="*/ 0 h 3159"/>
                <a:gd name="T8" fmla="*/ 0 w 556"/>
                <a:gd name="T9" fmla="*/ 0 h 3159"/>
                <a:gd name="T10" fmla="*/ 0 w 556"/>
                <a:gd name="T11" fmla="*/ 0 h 31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1" hangingPunct="1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Char char="n"/>
                <a:defRPr/>
              </a:pPr>
              <a:endParaRPr lang="hu-HU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2151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>
                  <a:gd name="T0" fmla="*/ 12 w 12"/>
                  <a:gd name="T1" fmla="*/ 0 h 695"/>
                  <a:gd name="T2" fmla="*/ 0 w 12"/>
                  <a:gd name="T3" fmla="*/ 0 h 695"/>
                  <a:gd name="T4" fmla="*/ 0 w 12"/>
                  <a:gd name="T5" fmla="*/ 695 h 695"/>
                  <a:gd name="T6" fmla="*/ 12 w 12"/>
                  <a:gd name="T7" fmla="*/ 695 h 695"/>
                  <a:gd name="T8" fmla="*/ 12 w 12"/>
                  <a:gd name="T9" fmla="*/ 0 h 695"/>
                  <a:gd name="T10" fmla="*/ 12 w 12"/>
                  <a:gd name="T11" fmla="*/ 0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>
                  <a:gd name="T0" fmla="*/ 0 w 12"/>
                  <a:gd name="T1" fmla="*/ 2697 h 2697"/>
                  <a:gd name="T2" fmla="*/ 12 w 12"/>
                  <a:gd name="T3" fmla="*/ 2697 h 2697"/>
                  <a:gd name="T4" fmla="*/ 12 w 12"/>
                  <a:gd name="T5" fmla="*/ 0 h 2697"/>
                  <a:gd name="T6" fmla="*/ 0 w 12"/>
                  <a:gd name="T7" fmla="*/ 0 h 2697"/>
                  <a:gd name="T8" fmla="*/ 0 w 12"/>
                  <a:gd name="T9" fmla="*/ 2697 h 2697"/>
                  <a:gd name="T10" fmla="*/ 0 w 12"/>
                  <a:gd name="T11" fmla="*/ 2697 h 269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>
                  <a:gd name="T0" fmla="*/ 4724 w 4724"/>
                  <a:gd name="T1" fmla="*/ 0 h 12"/>
                  <a:gd name="T2" fmla="*/ 0 w 4724"/>
                  <a:gd name="T3" fmla="*/ 0 h 12"/>
                  <a:gd name="T4" fmla="*/ 0 w 4724"/>
                  <a:gd name="T5" fmla="*/ 12 h 12"/>
                  <a:gd name="T6" fmla="*/ 4724 w 4724"/>
                  <a:gd name="T7" fmla="*/ 12 h 12"/>
                  <a:gd name="T8" fmla="*/ 4724 w 4724"/>
                  <a:gd name="T9" fmla="*/ 0 h 12"/>
                  <a:gd name="T10" fmla="*/ 4724 w 4724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>
                  <a:gd name="T0" fmla="*/ 0 w 12"/>
                  <a:gd name="T1" fmla="*/ 252 h 252"/>
                  <a:gd name="T2" fmla="*/ 12 w 12"/>
                  <a:gd name="T3" fmla="*/ 252 h 252"/>
                  <a:gd name="T4" fmla="*/ 12 w 12"/>
                  <a:gd name="T5" fmla="*/ 0 h 252"/>
                  <a:gd name="T6" fmla="*/ 0 w 12"/>
                  <a:gd name="T7" fmla="*/ 0 h 252"/>
                  <a:gd name="T8" fmla="*/ 0 w 12"/>
                  <a:gd name="T9" fmla="*/ 252 h 252"/>
                  <a:gd name="T10" fmla="*/ 0 w 12"/>
                  <a:gd name="T11" fmla="*/ 252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>
                  <a:gd name="T0" fmla="*/ 12 w 12"/>
                  <a:gd name="T1" fmla="*/ 0 h 252"/>
                  <a:gd name="T2" fmla="*/ 0 w 12"/>
                  <a:gd name="T3" fmla="*/ 0 h 252"/>
                  <a:gd name="T4" fmla="*/ 0 w 12"/>
                  <a:gd name="T5" fmla="*/ 252 h 252"/>
                  <a:gd name="T6" fmla="*/ 12 w 12"/>
                  <a:gd name="T7" fmla="*/ 252 h 252"/>
                  <a:gd name="T8" fmla="*/ 12 w 12"/>
                  <a:gd name="T9" fmla="*/ 0 h 252"/>
                  <a:gd name="T10" fmla="*/ 12 w 12"/>
                  <a:gd name="T11" fmla="*/ 0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>
                  <a:gd name="T0" fmla="*/ 0 w 12"/>
                  <a:gd name="T1" fmla="*/ 0 h 420"/>
                  <a:gd name="T2" fmla="*/ 0 w 12"/>
                  <a:gd name="T3" fmla="*/ 420 h 420"/>
                  <a:gd name="T4" fmla="*/ 12 w 12"/>
                  <a:gd name="T5" fmla="*/ 420 h 420"/>
                  <a:gd name="T6" fmla="*/ 12 w 12"/>
                  <a:gd name="T7" fmla="*/ 0 h 420"/>
                  <a:gd name="T8" fmla="*/ 0 w 12"/>
                  <a:gd name="T9" fmla="*/ 0 h 420"/>
                  <a:gd name="T10" fmla="*/ 0 w 12"/>
                  <a:gd name="T11" fmla="*/ 0 h 4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>
                  <a:gd name="T0" fmla="*/ 0 w 251"/>
                  <a:gd name="T1" fmla="*/ 0 h 12"/>
                  <a:gd name="T2" fmla="*/ 0 w 251"/>
                  <a:gd name="T3" fmla="*/ 12 h 12"/>
                  <a:gd name="T4" fmla="*/ 251 w 251"/>
                  <a:gd name="T5" fmla="*/ 12 h 12"/>
                  <a:gd name="T6" fmla="*/ 251 w 251"/>
                  <a:gd name="T7" fmla="*/ 0 h 12"/>
                  <a:gd name="T8" fmla="*/ 0 w 251"/>
                  <a:gd name="T9" fmla="*/ 0 h 12"/>
                  <a:gd name="T10" fmla="*/ 0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>
                  <a:gd name="T0" fmla="*/ 251 w 251"/>
                  <a:gd name="T1" fmla="*/ 0 h 12"/>
                  <a:gd name="T2" fmla="*/ 0 w 251"/>
                  <a:gd name="T3" fmla="*/ 0 h 12"/>
                  <a:gd name="T4" fmla="*/ 0 w 251"/>
                  <a:gd name="T5" fmla="*/ 12 h 12"/>
                  <a:gd name="T6" fmla="*/ 251 w 251"/>
                  <a:gd name="T7" fmla="*/ 12 h 12"/>
                  <a:gd name="T8" fmla="*/ 251 w 251"/>
                  <a:gd name="T9" fmla="*/ 0 h 12"/>
                  <a:gd name="T10" fmla="*/ 251 w 251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>
                  <a:gd name="T0" fmla="*/ 0 w 418"/>
                  <a:gd name="T1" fmla="*/ 0 h 12"/>
                  <a:gd name="T2" fmla="*/ 0 w 418"/>
                  <a:gd name="T3" fmla="*/ 12 h 12"/>
                  <a:gd name="T4" fmla="*/ 418 w 418"/>
                  <a:gd name="T5" fmla="*/ 12 h 12"/>
                  <a:gd name="T6" fmla="*/ 418 w 418"/>
                  <a:gd name="T7" fmla="*/ 0 h 12"/>
                  <a:gd name="T8" fmla="*/ 0 w 418"/>
                  <a:gd name="T9" fmla="*/ 0 h 12"/>
                  <a:gd name="T10" fmla="*/ 0 w 418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1" hangingPunct="1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/>
                </a:pPr>
                <a:endParaRPr lang="hu-HU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p:grpSp>
      </p:grpSp>
      <p:sp>
        <p:nvSpPr>
          <p:cNvPr id="2151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058400" cy="14319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2152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981200"/>
            <a:ext cx="10058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2152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152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ClrTx/>
              <a:buSzTx/>
              <a:buFontTx/>
              <a:buNone/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2152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408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C42C0DBF-98E6-4B6A-8F21-7BE04B963E3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318" r:id="rId1"/>
    <p:sldLayoutId id="2147484307" r:id="rId2"/>
    <p:sldLayoutId id="2147484308" r:id="rId3"/>
    <p:sldLayoutId id="2147484309" r:id="rId4"/>
    <p:sldLayoutId id="2147484310" r:id="rId5"/>
    <p:sldLayoutId id="2147484311" r:id="rId6"/>
    <p:sldLayoutId id="2147484312" r:id="rId7"/>
    <p:sldLayoutId id="2147484313" r:id="rId8"/>
    <p:sldLayoutId id="2147484314" r:id="rId9"/>
    <p:sldLayoutId id="2147484315" r:id="rId10"/>
    <p:sldLayoutId id="2147484316" r:id="rId11"/>
    <p:sldLayoutId id="2147484317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molnar.andras.jozsef@gmail.com" TargetMode="External"/><Relationship Id="rId2" Type="http://schemas.openxmlformats.org/officeDocument/2006/relationships/hyperlink" Target="mailto:laszlo.jeney@uni-corvinus.h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0150" y="1844675"/>
            <a:ext cx="10991850" cy="2376488"/>
          </a:xfrm>
        </p:spPr>
        <p:txBody>
          <a:bodyPr anchor="ctr" anchorCtr="1"/>
          <a:lstStyle/>
          <a:p>
            <a:pPr algn="ctr" eaLnBrk="1" hangingPunct="1">
              <a:defRPr/>
            </a:pPr>
            <a:r>
              <a:rPr lang="en-US" altLang="hu-HU" dirty="0" smtClean="0">
                <a:solidFill>
                  <a:schemeClr val="hlink"/>
                </a:solidFill>
              </a:rPr>
              <a:t>Databases for regional analysis, characteristic </a:t>
            </a:r>
            <a:r>
              <a:rPr lang="en-US" altLang="hu-HU" dirty="0" smtClean="0">
                <a:solidFill>
                  <a:schemeClr val="hlink"/>
                </a:solidFill>
              </a:rPr>
              <a:t>values</a:t>
            </a:r>
            <a:endParaRPr lang="hu-HU" altLang="hu-HU" dirty="0" smtClean="0">
              <a:solidFill>
                <a:schemeClr val="hlink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200150" y="5589588"/>
            <a:ext cx="10991850" cy="126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en-US" altLang="hu-HU" sz="2000" dirty="0"/>
              <a:t>Quantitative Methods, GIS</a:t>
            </a:r>
            <a:endParaRPr lang="en-GB" altLang="hu-HU" sz="20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US" altLang="hu-HU" sz="2000" dirty="0"/>
              <a:t>I. Regional and Environmental Economic Studies (</a:t>
            </a:r>
            <a:r>
              <a:rPr lang="en-US" altLang="hu-HU" sz="2000" dirty="0" err="1"/>
              <a:t>MSc</a:t>
            </a:r>
            <a:r>
              <a:rPr lang="en-US" altLang="hu-HU" sz="2000" dirty="0"/>
              <a:t>) </a:t>
            </a:r>
            <a:r>
              <a:rPr lang="en-US" altLang="hu-HU" sz="2000" dirty="0" err="1"/>
              <a:t>programme</a:t>
            </a:r>
            <a:endParaRPr lang="en-GB" altLang="hu-HU" sz="2000" dirty="0"/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hu-HU" altLang="hu-HU" sz="2000" dirty="0"/>
              <a:t>Spring </a:t>
            </a:r>
            <a:r>
              <a:rPr lang="en-GB" altLang="hu-HU" sz="2000" dirty="0"/>
              <a:t>term 20</a:t>
            </a:r>
            <a:r>
              <a:rPr lang="hu-HU" altLang="hu-HU" sz="2000" dirty="0"/>
              <a:t>20</a:t>
            </a:r>
            <a:r>
              <a:rPr lang="en-GB" altLang="hu-HU" sz="2000" dirty="0"/>
              <a:t>/202</a:t>
            </a:r>
            <a:r>
              <a:rPr lang="hu-HU" altLang="hu-HU" sz="2000" dirty="0"/>
              <a:t>1</a:t>
            </a:r>
            <a:r>
              <a:rPr lang="en-GB" altLang="hu-HU" sz="2000" dirty="0"/>
              <a:t>.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</a:pPr>
            <a:r>
              <a:rPr lang="en-GB" altLang="hu-HU" sz="2000" dirty="0"/>
              <a:t>CUB </a:t>
            </a:r>
            <a:r>
              <a:rPr lang="hu-HU" altLang="hu-HU" sz="2000" dirty="0"/>
              <a:t>Geo </a:t>
            </a:r>
            <a:r>
              <a:rPr lang="hu-HU" altLang="hu-HU" sz="2000" dirty="0" err="1"/>
              <a:t>Department</a:t>
            </a:r>
            <a:endParaRPr lang="en-GB" altLang="hu-HU" sz="2000" dirty="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1200150" y="4292600"/>
            <a:ext cx="1099185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hu-HU" sz="2000" dirty="0" smtClean="0"/>
              <a:t>dr. László </a:t>
            </a:r>
            <a:r>
              <a:rPr lang="en-GB" altLang="hu-HU" sz="2000" cap="small" dirty="0" smtClean="0"/>
              <a:t>Jeney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hu-HU" sz="2000" dirty="0" smtClean="0"/>
              <a:t>associate professor</a:t>
            </a:r>
          </a:p>
          <a:p>
            <a:pPr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hu-HU" altLang="hu-HU" sz="2000" dirty="0" smtClean="0"/>
              <a:t>laszlo.</a:t>
            </a:r>
            <a:r>
              <a:rPr lang="en-GB" altLang="hu-HU" sz="2000" dirty="0" smtClean="0"/>
              <a:t>jeney@</a:t>
            </a:r>
            <a:r>
              <a:rPr lang="hu-HU" altLang="hu-HU" sz="2000" dirty="0" err="1" smtClean="0"/>
              <a:t>uni-corvinus.hu</a:t>
            </a:r>
            <a:endParaRPr lang="en-GB" altLang="hu-H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DFB1FB3-27AE-4B0E-80DB-9CB2C9663E1D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Mean values: averages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6148" name="Rectangle 3"/>
          <p:cNvSpPr>
            <a:spLocks noGrp="1" noRot="1" noChangeAspect="1" noMove="1" noResize="1" noEditPoints="1" noAdjustHandles="1" noChangeArrowheads="1" noChangeShapeType="1" noTextEdit="1"/>
          </p:cNvSpPr>
          <p:nvPr>
            <p:ph type="body" sz="half" idx="4294967295"/>
          </p:nvPr>
        </p:nvSpPr>
        <p:spPr>
          <a:xfrm>
            <a:off x="1169988" y="1844675"/>
            <a:ext cx="11022012" cy="5013325"/>
          </a:xfrm>
          <a:blipFill rotWithShape="0">
            <a:blip r:embed="rId2" cstate="print"/>
            <a:stretch>
              <a:fillRect l="-277" t="-1703"/>
            </a:stretch>
          </a:blipFill>
          <a:extLst>
            <a:ext uri="{909E8E84-426E-40DD-AFC4-6F175D3DCCD1}">
              <a14:hiddenFill xmlns:mc="http://schemas.openxmlformats.org/markup-compatibility/2006"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u-HU" dirty="0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918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AB88A8A2-FDB2-49EC-91AC-140A179939C3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Mean values: median and modus (mode)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7172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1169988" y="1844675"/>
                <a:ext cx="11022012" cy="5013325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GB" altLang="hu-HU" sz="2400" dirty="0" smtClean="0">
                    <a:effectLst/>
                  </a:rPr>
                  <a:t>Median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It is the value, where the number of smaller and larger values are equal (midpoint)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Its usage is worth in case of data series with extreme values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2-quantile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Quantiles: quartile (4-quantile), quintile (5 quantile), decile (10-quantile), percentile (100-quantile)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Excel 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 </a:t>
                </a:r>
                <a:r>
                  <a:rPr lang="en-GB" altLang="hu-HU" sz="2000" dirty="0" err="1" smtClean="0">
                    <a:solidFill>
                      <a:schemeClr val="hlink"/>
                    </a:solidFill>
                    <a:effectLst/>
                  </a:rPr>
                  <a:t>f</a:t>
                </a:r>
                <a:r>
                  <a:rPr lang="en-GB" altLang="hu-HU" sz="2000" baseline="-25000" dirty="0" err="1" smtClean="0">
                    <a:solidFill>
                      <a:schemeClr val="hlink"/>
                    </a:solidFill>
                    <a:effectLst/>
                  </a:rPr>
                  <a:t>x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= MEDIAN()</a:t>
                </a:r>
                <a:endParaRPr lang="en-GB" altLang="hu-HU" sz="2000" dirty="0" smtClean="0">
                  <a:effectLst/>
                </a:endParaRPr>
              </a:p>
              <a:p>
                <a:pPr lvl="1">
                  <a:lnSpc>
                    <a:spcPct val="90000"/>
                  </a:lnSpc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</a:rPr>
                          <m:t>𝑚𝑒𝑑𝑖𝑎𝑛</m:t>
                        </m:r>
                      </m:num>
                      <m:den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</a:rPr>
                          <m:t>𝑎𝑣𝑒𝑟𝑎𝑔𝑒</m:t>
                        </m:r>
                      </m:den>
                    </m:f>
                  </m:oMath>
                </a14:m>
                <a:r>
                  <a:rPr lang="en-GB" altLang="hu-HU" sz="2000" dirty="0" smtClean="0">
                    <a:effectLst/>
                  </a:rPr>
                  <a:t>: a</a:t>
                </a:r>
                <a:r>
                  <a:rPr lang="hu-HU" altLang="hu-HU" sz="2000" dirty="0" smtClean="0">
                    <a:effectLst/>
                  </a:rPr>
                  <a:t> </a:t>
                </a:r>
                <a:r>
                  <a:rPr lang="hu-HU" altLang="hu-HU" sz="2000" dirty="0" err="1" smtClean="0">
                    <a:effectLst/>
                  </a:rPr>
                  <a:t>special</a:t>
                </a:r>
                <a:r>
                  <a:rPr lang="en-GB" altLang="hu-HU" sz="2000" dirty="0" smtClean="0">
                    <a:effectLst/>
                  </a:rPr>
                  <a:t> index of inequality (the smaller is the index, the higher is the inequality)</a:t>
                </a:r>
              </a:p>
              <a:p>
                <a:pPr>
                  <a:lnSpc>
                    <a:spcPct val="90000"/>
                  </a:lnSpc>
                </a:pPr>
                <a:r>
                  <a:rPr lang="en-GB" altLang="hu-HU" sz="2400" dirty="0" smtClean="0">
                    <a:effectLst/>
                  </a:rPr>
                  <a:t>Modus (mode): (‘trendy value’)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The most times appearing value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Data series could be multimodal (with more peaks)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Excel 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 </a:t>
                </a:r>
                <a:r>
                  <a:rPr lang="en-GB" altLang="hu-HU" sz="2000" dirty="0" err="1" smtClean="0">
                    <a:solidFill>
                      <a:schemeClr val="hlink"/>
                    </a:solidFill>
                    <a:effectLst/>
                  </a:rPr>
                  <a:t>f</a:t>
                </a:r>
                <a:r>
                  <a:rPr lang="en-GB" altLang="hu-HU" sz="2000" baseline="-25000" dirty="0" err="1" smtClean="0">
                    <a:solidFill>
                      <a:schemeClr val="hlink"/>
                    </a:solidFill>
                    <a:effectLst/>
                  </a:rPr>
                  <a:t>x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= MODUS()</a:t>
                </a:r>
                <a:endParaRPr lang="en-GB" altLang="hu-HU" sz="2000" dirty="0" smtClean="0">
                  <a:effectLst/>
                </a:endParaRPr>
              </a:p>
            </p:txBody>
          </p:sp>
        </mc:Choice>
        <mc:Fallback>
          <p:sp>
            <p:nvSpPr>
              <p:cNvPr id="7172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1169988" y="1844675"/>
                <a:ext cx="11022012" cy="5013325"/>
              </a:xfrm>
              <a:blipFill rotWithShape="0">
                <a:blip r:embed="rId2" cstate="print"/>
                <a:stretch>
                  <a:fillRect l="-277" t="-1703" r="-387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87737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097A7EE2-471F-4094-B890-D09D502B6633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Marginal values and the range-typed indexes of inequality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8196" name="Rectangle 3"/>
              <p:cNvSpPr>
                <a:spLocks noGrp="1" noChangeArrowheads="1"/>
              </p:cNvSpPr>
              <p:nvPr>
                <p:ph type="body" sz="half" idx="4294967295"/>
              </p:nvPr>
            </p:nvSpPr>
            <p:spPr>
              <a:xfrm>
                <a:off x="1169988" y="1844675"/>
                <a:ext cx="11022012" cy="5013325"/>
              </a:xfr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>
                  <a:lnSpc>
                    <a:spcPct val="90000"/>
                  </a:lnSpc>
                </a:pPr>
                <a:r>
                  <a:rPr lang="en-GB" altLang="hu-HU" sz="2400" dirty="0" smtClean="0">
                    <a:effectLst/>
                  </a:rPr>
                  <a:t>Maximum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The largest value in the data series (</a:t>
                </a:r>
                <a:r>
                  <a:rPr lang="en-GB" altLang="hu-HU" sz="2000" i="1" dirty="0" err="1" smtClean="0">
                    <a:effectLst/>
                  </a:rPr>
                  <a:t>x</a:t>
                </a:r>
                <a:r>
                  <a:rPr lang="en-GB" altLang="hu-HU" sz="2000" i="1" baseline="-25000" dirty="0" err="1" smtClean="0">
                    <a:effectLst/>
                  </a:rPr>
                  <a:t>max</a:t>
                </a:r>
                <a:r>
                  <a:rPr lang="en-GB" altLang="hu-HU" sz="2000" dirty="0" smtClean="0">
                    <a:effectLst/>
                  </a:rPr>
                  <a:t>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Excel 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 </a:t>
                </a:r>
                <a:r>
                  <a:rPr lang="en-GB" altLang="hu-HU" sz="2000" i="1" dirty="0" err="1" smtClean="0">
                    <a:solidFill>
                      <a:schemeClr val="hlink"/>
                    </a:solidFill>
                    <a:effectLst/>
                  </a:rPr>
                  <a:t>f</a:t>
                </a:r>
                <a:r>
                  <a:rPr lang="en-GB" altLang="hu-HU" sz="2000" i="1" baseline="-25000" dirty="0" err="1" smtClean="0">
                    <a:solidFill>
                      <a:schemeClr val="hlink"/>
                    </a:solidFill>
                    <a:effectLst/>
                  </a:rPr>
                  <a:t>x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= MAX()</a:t>
                </a:r>
                <a:endParaRPr lang="en-GB" altLang="hu-HU" sz="2000" dirty="0" smtClean="0">
                  <a:effectLst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GB" altLang="hu-HU" sz="2400" dirty="0" smtClean="0">
                    <a:effectLst/>
                  </a:rPr>
                  <a:t>Minimum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The smallest vale in the data series (</a:t>
                </a:r>
                <a:r>
                  <a:rPr lang="en-GB" altLang="hu-HU" sz="2000" i="1" dirty="0" err="1" smtClean="0">
                    <a:effectLst/>
                  </a:rPr>
                  <a:t>x</a:t>
                </a:r>
                <a:r>
                  <a:rPr lang="en-GB" altLang="hu-HU" sz="2000" i="1" baseline="-25000" dirty="0" err="1" smtClean="0">
                    <a:effectLst/>
                  </a:rPr>
                  <a:t>min</a:t>
                </a:r>
                <a:r>
                  <a:rPr lang="en-GB" altLang="hu-HU" sz="2000" dirty="0" smtClean="0">
                    <a:effectLst/>
                  </a:rPr>
                  <a:t>)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Excel 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  <a:sym typeface="Wingdings" panose="05000000000000000000" pitchFamily="2" charset="2"/>
                  </a:rPr>
                  <a:t>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 </a:t>
                </a:r>
                <a:r>
                  <a:rPr lang="en-GB" altLang="hu-HU" sz="2000" i="1" dirty="0" err="1" smtClean="0">
                    <a:solidFill>
                      <a:schemeClr val="hlink"/>
                    </a:solidFill>
                    <a:effectLst/>
                  </a:rPr>
                  <a:t>f</a:t>
                </a:r>
                <a:r>
                  <a:rPr lang="en-GB" altLang="hu-HU" sz="2000" i="1" baseline="-25000" dirty="0" err="1" smtClean="0">
                    <a:solidFill>
                      <a:schemeClr val="hlink"/>
                    </a:solidFill>
                    <a:effectLst/>
                  </a:rPr>
                  <a:t>x</a:t>
                </a:r>
                <a:r>
                  <a:rPr lang="en-GB" altLang="hu-HU" sz="2000" dirty="0" smtClean="0">
                    <a:solidFill>
                      <a:schemeClr val="hlink"/>
                    </a:solidFill>
                    <a:effectLst/>
                  </a:rPr>
                  <a:t>= MIN()</a:t>
                </a:r>
                <a:endParaRPr lang="en-GB" altLang="hu-HU" sz="2000" dirty="0" smtClean="0">
                  <a:effectLst/>
                </a:endParaRPr>
              </a:p>
              <a:p>
                <a:pPr>
                  <a:lnSpc>
                    <a:spcPct val="90000"/>
                  </a:lnSpc>
                </a:pPr>
                <a:r>
                  <a:rPr lang="en-GB" altLang="hu-HU" sz="2400" dirty="0" smtClean="0">
                    <a:effectLst/>
                  </a:rPr>
                  <a:t>It is the basis of the range-typed indexes of inequality</a:t>
                </a: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Range (range of the distribution)</a:t>
                </a:r>
              </a:p>
              <a:p>
                <a:pPr marL="0" lvl="1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hu-HU" sz="2000" b="0" i="1" smtClean="0">
                          <a:effectLst/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GB" altLang="hu-HU" sz="200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GB" altLang="hu-HU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hu-HU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altLang="hu-HU" sz="2000" b="0" i="1" smtClean="0">
                              <a:effectLst/>
                              <a:latin typeface="Cambria Math" panose="02040503050406030204" pitchFamily="18" charset="0"/>
                            </a:rPr>
                            <m:t>𝑚𝑎𝑥</m:t>
                          </m:r>
                        </m:sub>
                      </m:sSub>
                      <m:r>
                        <a:rPr lang="en-GB" altLang="hu-HU" sz="2000" i="1" smtClean="0">
                          <a:effectLst/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GB" altLang="hu-HU" sz="200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altLang="hu-HU" sz="20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GB" altLang="hu-HU" sz="2000" b="0" i="1" smtClean="0">
                              <a:effectLst/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𝑚𝑖𝑛</m:t>
                          </m:r>
                        </m:sub>
                      </m:sSub>
                    </m:oMath>
                  </m:oMathPara>
                </a14:m>
                <a:endParaRPr lang="en-GB" altLang="hu-HU" sz="2000" dirty="0" smtClean="0">
                  <a:effectLst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Range ratio (range of data series)</a:t>
                </a:r>
              </a:p>
              <a:p>
                <a:pPr marL="0" lvl="1" indent="0">
                  <a:lnSpc>
                    <a:spcPct val="9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altLang="hu-HU" sz="2000" b="0" i="1" smtClean="0">
                          <a:effectLst/>
                          <a:latin typeface="Cambria Math" panose="02040503050406030204" pitchFamily="18" charset="0"/>
                        </a:rPr>
                        <m:t>𝐾</m:t>
                      </m:r>
                      <m:r>
                        <a:rPr lang="en-GB" altLang="hu-HU" sz="2000" i="1" smtClean="0">
                          <a:effectLst/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altLang="hu-HU" sz="2000" i="1" smtClean="0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GB" altLang="hu-HU" sz="20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hu-HU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altLang="hu-HU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𝑚𝑎𝑥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GB" altLang="hu-HU" sz="2000" i="1" smtClean="0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altLang="hu-HU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GB" altLang="hu-HU" sz="2000" b="0" i="1" smtClean="0">
                                  <a:effectLst/>
                                  <a:latin typeface="Cambria Math" panose="02040503050406030204" pitchFamily="18" charset="0"/>
                                </a:rPr>
                                <m:t>𝑚𝑖𝑛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GB" altLang="hu-HU" sz="2000" dirty="0" smtClean="0">
                  <a:effectLst/>
                </a:endParaRPr>
              </a:p>
              <a:p>
                <a:pPr lvl="1">
                  <a:lnSpc>
                    <a:spcPct val="90000"/>
                  </a:lnSpc>
                </a:pPr>
                <a:r>
                  <a:rPr lang="en-GB" altLang="hu-HU" sz="2000" dirty="0" smtClean="0">
                    <a:effectLst/>
                  </a:rPr>
                  <a:t>Relative range: this is the real index for measuring of inequality</a:t>
                </a:r>
              </a:p>
              <a:p>
                <a:pPr marL="0" lvl="1" indent="0" algn="ctr">
                  <a:lnSpc>
                    <a:spcPct val="90000"/>
                  </a:lnSpc>
                  <a:buNone/>
                </a:pPr>
                <a14:m>
                  <m:oMath xmlns:m="http://schemas.openxmlformats.org/officeDocument/2006/math"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altLang="hu-HU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  <m: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GB" altLang="hu-HU" sz="200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𝑚𝑖𝑛</m:t>
                            </m:r>
                          </m:sub>
                        </m:sSub>
                      </m:num>
                      <m:den>
                        <m:bar>
                          <m:barPr>
                            <m:pos m:val="top"/>
                            <m:ctrlPr>
                              <a:rPr lang="en-GB" altLang="hu-HU" sz="2000" i="1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barPr>
                          <m:e>
                            <m:r>
                              <a:rPr lang="en-GB" altLang="hu-HU" sz="2000" b="0" i="1" smtClean="0"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bar>
                      </m:den>
                    </m:f>
                  </m:oMath>
                </a14:m>
                <a:r>
                  <a:rPr lang="en-GB" altLang="hu-HU" sz="2000" i="1" dirty="0" smtClean="0">
                    <a:effectLst/>
                  </a:rPr>
                  <a:t> ; </a:t>
                </a:r>
                <a14:m>
                  <m:oMath xmlns:m="http://schemas.openxmlformats.org/officeDocument/2006/math"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</a:rPr>
                      <m:t>𝑟𝑒𝑙𝑎𝑡𝑖𝑣𝑒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hu-HU" sz="2000" b="0" i="1" smtClean="0">
                        <a:effectLst/>
                        <a:latin typeface="Cambria Math" panose="02040503050406030204" pitchFamily="18" charset="0"/>
                      </a:rPr>
                      <m:t>𝑟𝑎𝑛𝑔𝑒</m:t>
                    </m:r>
                    <m:r>
                      <a:rPr lang="en-GB" altLang="hu-HU" sz="2000" i="1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hu-HU" sz="2000" i="1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</a:rPr>
                          <m:t>𝑟𝑎𝑛𝑔𝑒</m:t>
                        </m:r>
                      </m:num>
                      <m:den>
                        <m:r>
                          <a:rPr lang="en-GB" altLang="hu-HU" sz="2000" b="0" i="1" smtClean="0">
                            <a:effectLst/>
                            <a:latin typeface="Cambria Math" panose="02040503050406030204" pitchFamily="18" charset="0"/>
                          </a:rPr>
                          <m:t>𝑎𝑣𝑒𝑟𝑎𝑔𝑒</m:t>
                        </m:r>
                      </m:den>
                    </m:f>
                  </m:oMath>
                </a14:m>
                <a:endParaRPr lang="en-GB" altLang="hu-HU" sz="2000" dirty="0" smtClean="0">
                  <a:effectLst/>
                </a:endParaRPr>
              </a:p>
            </p:txBody>
          </p:sp>
        </mc:Choice>
        <mc:Fallback>
          <p:sp>
            <p:nvSpPr>
              <p:cNvPr id="8196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4294967295"/>
              </p:nvPr>
            </p:nvSpPr>
            <p:spPr>
              <a:xfrm>
                <a:off x="1169988" y="1844675"/>
                <a:ext cx="11022012" cy="5013325"/>
              </a:xfrm>
              <a:blipFill rotWithShape="0">
                <a:blip r:embed="rId2" cstate="print"/>
                <a:stretch>
                  <a:fillRect l="-277" t="-1703"/>
                </a:stretch>
              </a:blipFill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4852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1AE0C15-4A88-4694-90A3-24244A4CE687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Steps of calculation unweighted relative range</a:t>
            </a:r>
            <a:r>
              <a:rPr lang="hu-HU" altLang="hu-HU" sz="3600" dirty="0" smtClean="0">
                <a:solidFill>
                  <a:schemeClr val="hlink"/>
                </a:solidFill>
              </a:rPr>
              <a:t>: </a:t>
            </a:r>
            <a:r>
              <a:rPr lang="en-GB" altLang="hu-HU" sz="3600" dirty="0" smtClean="0">
                <a:solidFill>
                  <a:schemeClr val="hlink"/>
                </a:solidFill>
              </a:rPr>
              <a:t>for absolute indicators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69988" y="1844675"/>
            <a:ext cx="11022012" cy="5013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maximum of the data series (function/formula button: max)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minimum of the data series (function/formula button: min)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Subtract the minimum from the maximum (this is the range)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(‘normal’ or unweighted) average of the data series (function/formula button: average)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Divide the range with the average</a:t>
            </a:r>
          </a:p>
        </p:txBody>
      </p:sp>
    </p:spTree>
    <p:extLst>
      <p:ext uri="{BB962C8B-B14F-4D97-AF65-F5344CB8AC3E}">
        <p14:creationId xmlns:p14="http://schemas.microsoft.com/office/powerpoint/2010/main" xmlns="" val="248904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8EBEB4D8-B7CC-42A5-816E-0199C3F9D95D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Calculation of unweighted relative range in Excel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33120475"/>
              </p:ext>
            </p:extLst>
          </p:nvPr>
        </p:nvGraphicFramePr>
        <p:xfrm>
          <a:off x="1200150" y="1844675"/>
          <a:ext cx="10991849" cy="4873626"/>
        </p:xfrm>
        <a:graphic>
          <a:graphicData uri="http://schemas.openxmlformats.org/drawingml/2006/table">
            <a:tbl>
              <a:tblPr/>
              <a:tblGrid>
                <a:gridCol w="472016"/>
                <a:gridCol w="3509433"/>
                <a:gridCol w="3505200"/>
                <a:gridCol w="3505200"/>
              </a:tblGrid>
              <a:tr h="39846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89994" marR="89994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89994" marR="89994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89994" marR="89994" marT="46807" marB="4680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533400" marR="0" lvl="0" indent="-5334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1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2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3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4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maximum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=MAX(B2:B5)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=MAX(C2:C5)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37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minimum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=MIN(B2:B5)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=MIN(C2:C5)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range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=B6-B7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=C6-C7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average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=AVERAGE(B2:B5)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=AVERAGE(C2:C5)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30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relative range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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=B8/B9</a:t>
                      </a: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=C8/C9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7" marB="4572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4668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1AE0C15-4A88-4694-90A3-24244A4CE687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Steps of calculation weighted relative range: for relative indicators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69988" y="1844675"/>
            <a:ext cx="11022012" cy="5013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maximum of the data series (function/formula button: max)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minimum of the data series (function/formula button: min)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Subtract the minimum from the maximum (this is the range)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weighted average of the data series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Divide the range with the weighted average</a:t>
            </a:r>
          </a:p>
        </p:txBody>
      </p:sp>
    </p:spTree>
    <p:extLst>
      <p:ext uri="{BB962C8B-B14F-4D97-AF65-F5344CB8AC3E}">
        <p14:creationId xmlns:p14="http://schemas.microsoft.com/office/powerpoint/2010/main" xmlns="" val="33885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1AE0C15-4A88-4694-90A3-24244A4CE687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Steps of calculation weighted relative range: for relative indicators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69988" y="1844675"/>
            <a:ext cx="11022012" cy="50133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maximum of the data series (function/formula button: max)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minimum of the data series (function/formula button: min)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Subtract the minimum from the maximum (this is the range)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Calculate the weighted average of the data series</a:t>
            </a:r>
          </a:p>
          <a:p>
            <a:pPr marL="533400" indent="-533400">
              <a:buFont typeface="Wingdings" panose="05000000000000000000" pitchFamily="2" charset="2"/>
              <a:buAutoNum type="arabicPeriod"/>
            </a:pPr>
            <a:r>
              <a:rPr lang="en-GB" altLang="hu-HU" sz="2400" dirty="0" smtClean="0">
                <a:effectLst/>
              </a:rPr>
              <a:t>Divide the range with the weighted average</a:t>
            </a:r>
          </a:p>
        </p:txBody>
      </p:sp>
    </p:spTree>
    <p:extLst>
      <p:ext uri="{BB962C8B-B14F-4D97-AF65-F5344CB8AC3E}">
        <p14:creationId xmlns="" xmlns:p14="http://schemas.microsoft.com/office/powerpoint/2010/main" val="33885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590CDFF9-6E22-47CD-8145-08EE12E5E546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>
                <a:solidFill>
                  <a:schemeClr val="hlink"/>
                </a:solidFill>
              </a:rPr>
              <a:t>Calculation of </a:t>
            </a:r>
            <a:r>
              <a:rPr lang="en-GB" altLang="hu-HU" sz="3600" dirty="0" smtClean="0">
                <a:solidFill>
                  <a:schemeClr val="hlink"/>
                </a:solidFill>
              </a:rPr>
              <a:t>weighted </a:t>
            </a:r>
            <a:r>
              <a:rPr lang="en-GB" altLang="hu-HU" sz="3600" dirty="0">
                <a:solidFill>
                  <a:schemeClr val="hlink"/>
                </a:solidFill>
              </a:rPr>
              <a:t>relative range in Excel</a:t>
            </a:r>
            <a:endParaRPr lang="hu-HU" altLang="hu-HU" sz="3600" dirty="0">
              <a:solidFill>
                <a:schemeClr val="hlink"/>
              </a:solidFill>
            </a:endParaRPr>
          </a:p>
        </p:txBody>
      </p:sp>
      <p:graphicFrame>
        <p:nvGraphicFramePr>
          <p:cNvPr id="5" name="Group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470959938"/>
              </p:ext>
            </p:extLst>
          </p:nvPr>
        </p:nvGraphicFramePr>
        <p:xfrm>
          <a:off x="1200150" y="1844675"/>
          <a:ext cx="10991850" cy="4919660"/>
        </p:xfrm>
        <a:graphic>
          <a:graphicData uri="http://schemas.openxmlformats.org/drawingml/2006/table">
            <a:tbl>
              <a:tblPr/>
              <a:tblGrid>
                <a:gridCol w="287338"/>
                <a:gridCol w="2232248"/>
                <a:gridCol w="1656184"/>
                <a:gridCol w="576064"/>
                <a:gridCol w="2003884"/>
                <a:gridCol w="1668524"/>
                <a:gridCol w="576064"/>
                <a:gridCol w="1991544"/>
              </a:tblGrid>
              <a:tr h="30481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0" marR="0" marT="0" marB="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C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D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E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G</a:t>
                      </a:r>
                    </a:p>
                  </a:txBody>
                  <a:tcPr marL="0" marR="0" marT="0" marB="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  <a:r>
                        <a:rPr kumimoji="0" lang="en-GB" sz="2000" b="0" i="1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a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y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f</a:t>
                      </a:r>
                      <a:r>
                        <a:rPr kumimoji="0" lang="en-GB" sz="2000" b="0" i="1" u="none" strike="noStrike" cap="none" normalizeH="0" baseline="-2500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1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X</a:t>
                      </a:r>
                      <a:r>
                        <a:rPr kumimoji="0" lang="en-GB" sz="2000" b="0" i="1" u="none" strike="noStrike" cap="none" normalizeH="0" baseline="-2500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b</a:t>
                      </a:r>
                      <a:endParaRPr kumimoji="0" lang="en-GB" sz="2000" b="0" i="1" u="none" strike="noStrike" cap="none" normalizeH="0" baseline="-2500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229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2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1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=B2*C2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=E2*F2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2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14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35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3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45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5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Region 4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12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6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total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7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maximum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=MAX(B2:B5)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=MAX(E2:E5)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8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minimum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=MIN(B2:B5)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=MIN(E2:E5)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9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range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24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=B6-B7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=E6-E7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10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weighted average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5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=D6/C6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</a:rPr>
                        <a:t>10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=G6/F6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2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11</a:t>
                      </a:r>
                    </a:p>
                  </a:txBody>
                  <a:tcPr marL="0" marR="0" marT="0" marB="0" anchor="b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relative range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</a:t>
                      </a: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4</a:t>
                      </a:r>
                      <a:r>
                        <a:rPr kumimoji="0" lang="hu-HU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.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8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=B9/B10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relative range</a:t>
                      </a: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sym typeface="Wingdings" pitchFamily="2" charset="2"/>
                        </a:rPr>
                        <a:t>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20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</a:rPr>
                        <a:t>0 </a:t>
                      </a:r>
                      <a:r>
                        <a:rPr kumimoji="0" lang="en-GB" sz="1400" b="0" i="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ahoma" pitchFamily="34" charset="0"/>
                        </a:rPr>
                        <a:t>=E9/E10</a:t>
                      </a: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GB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</a:endParaRPr>
                    </a:p>
                  </a:txBody>
                  <a:tcPr marL="91434" marR="91434" marT="45722" marB="4572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82395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ia számának helye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49FD3930-1C61-416C-837D-BFBB9EBDB0E7}" type="slidenum">
              <a:rPr lang="hu-HU" altLang="hu-HU" sz="1000"/>
              <a:pPr algn="r" eaLnBrk="1" hangingPunct="1"/>
              <a:t>18</a:t>
            </a:fld>
            <a:endParaRPr lang="hu-HU" altLang="hu-HU" sz="1000"/>
          </a:p>
        </p:txBody>
      </p:sp>
      <p:sp>
        <p:nvSpPr>
          <p:cNvPr id="6297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200150" y="0"/>
            <a:ext cx="10991850" cy="1844675"/>
          </a:xfrm>
        </p:spPr>
        <p:txBody>
          <a:bodyPr/>
          <a:lstStyle/>
          <a:p>
            <a:pPr>
              <a:defRPr/>
            </a:pPr>
            <a:r>
              <a:rPr lang="hu-HU" altLang="hu-HU" sz="3600" dirty="0" err="1" smtClean="0">
                <a:solidFill>
                  <a:schemeClr val="hlink"/>
                </a:solidFill>
              </a:rPr>
              <a:t>Homeworks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200150" y="1844675"/>
            <a:ext cx="10991850" cy="501332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altLang="hu-HU" sz="2400" dirty="0" err="1" smtClean="0">
                <a:effectLst/>
              </a:rPr>
              <a:t>Modified</a:t>
            </a:r>
            <a:r>
              <a:rPr lang="hu-HU" altLang="hu-HU" sz="2400" dirty="0" smtClean="0">
                <a:effectLst/>
              </a:rPr>
              <a:t> </a:t>
            </a:r>
            <a:r>
              <a:rPr lang="en-US" altLang="hu-HU" sz="2400" dirty="0" smtClean="0">
                <a:effectLst/>
              </a:rPr>
              <a:t>analytical basis of my territorial analysis (le</a:t>
            </a:r>
            <a:r>
              <a:rPr lang="hu-HU" altLang="hu-HU" sz="2400" dirty="0" smtClean="0">
                <a:effectLst/>
              </a:rPr>
              <a:t>n</a:t>
            </a:r>
            <a:r>
              <a:rPr lang="en-US" altLang="hu-HU" sz="2400" dirty="0" err="1" smtClean="0">
                <a:effectLst/>
              </a:rPr>
              <a:t>gth</a:t>
            </a:r>
            <a:r>
              <a:rPr lang="en-US" altLang="hu-HU" sz="2400" dirty="0" smtClean="0">
                <a:effectLst/>
              </a:rPr>
              <a:t>: 1 page)</a:t>
            </a:r>
            <a:endParaRPr lang="hu-HU" altLang="hu-HU" sz="2400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hu-HU" altLang="hu-HU" sz="2000" dirty="0" err="1" smtClean="0">
                <a:effectLst/>
              </a:rPr>
              <a:t>Deadline</a:t>
            </a:r>
            <a:r>
              <a:rPr lang="hu-HU" altLang="hu-HU" sz="2000" dirty="0" smtClean="0">
                <a:effectLst/>
              </a:rPr>
              <a:t>: 10</a:t>
            </a:r>
            <a:r>
              <a:rPr lang="hu-HU" altLang="hu-HU" sz="2000" baseline="30000" dirty="0" smtClean="0">
                <a:effectLst/>
              </a:rPr>
              <a:t>th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March</a:t>
            </a:r>
            <a:r>
              <a:rPr lang="hu-HU" altLang="hu-HU" sz="2000" dirty="0" smtClean="0">
                <a:effectLst/>
              </a:rPr>
              <a:t> (</a:t>
            </a:r>
            <a:r>
              <a:rPr lang="hu-HU" altLang="hu-HU" sz="2000" dirty="0" err="1" smtClean="0">
                <a:effectLst/>
              </a:rPr>
              <a:t>Wednesday</a:t>
            </a:r>
            <a:r>
              <a:rPr lang="hu-HU" altLang="hu-HU" sz="2000" dirty="0" smtClean="0">
                <a:effectLst/>
              </a:rPr>
              <a:t>)</a:t>
            </a:r>
            <a:r>
              <a:rPr lang="en-US" altLang="hu-HU" sz="2000" dirty="0" smtClean="0">
                <a:effectLst/>
              </a:rPr>
              <a:t> midnight</a:t>
            </a:r>
            <a:endParaRPr lang="hu-HU" altLang="hu-HU" sz="2000" dirty="0" smtClean="0">
              <a:effectLst/>
            </a:endParaRPr>
          </a:p>
          <a:p>
            <a:pPr>
              <a:lnSpc>
                <a:spcPct val="90000"/>
              </a:lnSpc>
            </a:pPr>
            <a:endParaRPr lang="hu-HU" altLang="hu-HU" sz="24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hu-HU" sz="2400" dirty="0" smtClean="0">
                <a:effectLst/>
              </a:rPr>
              <a:t>My statistical database (In Excel)</a:t>
            </a:r>
          </a:p>
          <a:p>
            <a:pPr lvl="1">
              <a:lnSpc>
                <a:spcPct val="90000"/>
              </a:lnSpc>
            </a:pPr>
            <a:r>
              <a:rPr lang="en-US" altLang="hu-HU" sz="2000" dirty="0" smtClean="0">
                <a:effectLst/>
              </a:rPr>
              <a:t>Deadline: </a:t>
            </a:r>
            <a:r>
              <a:rPr lang="hu-HU" altLang="hu-HU" sz="2000" dirty="0" smtClean="0">
                <a:effectLst/>
              </a:rPr>
              <a:t>17</a:t>
            </a:r>
            <a:r>
              <a:rPr lang="hu-HU" altLang="hu-HU" sz="2000" baseline="30000" dirty="0" smtClean="0">
                <a:effectLst/>
              </a:rPr>
              <a:t>th</a:t>
            </a:r>
            <a:r>
              <a:rPr lang="hu-HU" altLang="hu-HU" sz="2000" dirty="0" smtClean="0">
                <a:effectLst/>
              </a:rPr>
              <a:t> </a:t>
            </a:r>
            <a:r>
              <a:rPr lang="hu-HU" altLang="hu-HU" sz="2000" dirty="0" err="1" smtClean="0">
                <a:effectLst/>
              </a:rPr>
              <a:t>March</a:t>
            </a:r>
            <a:r>
              <a:rPr lang="hu-HU" altLang="hu-HU" sz="2000" dirty="0" smtClean="0">
                <a:effectLst/>
              </a:rPr>
              <a:t> (</a:t>
            </a:r>
            <a:r>
              <a:rPr lang="hu-HU" altLang="hu-HU" sz="2000" dirty="0" err="1" smtClean="0">
                <a:effectLst/>
              </a:rPr>
              <a:t>Wednesday</a:t>
            </a:r>
            <a:r>
              <a:rPr lang="hu-HU" altLang="hu-HU" sz="2000" dirty="0" smtClean="0">
                <a:effectLst/>
              </a:rPr>
              <a:t>)</a:t>
            </a:r>
            <a:r>
              <a:rPr lang="en-US" altLang="hu-HU" sz="2000" dirty="0" smtClean="0">
                <a:effectLst/>
              </a:rPr>
              <a:t> midnight</a:t>
            </a:r>
            <a:endParaRPr lang="hu-HU" altLang="hu-HU" sz="2000" dirty="0" smtClean="0">
              <a:effectLst/>
            </a:endParaRPr>
          </a:p>
          <a:p>
            <a:pPr lvl="1">
              <a:lnSpc>
                <a:spcPct val="90000"/>
              </a:lnSpc>
            </a:pPr>
            <a:endParaRPr lang="hu-HU" altLang="hu-HU" sz="20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 err="1" smtClean="0">
                <a:effectLst/>
              </a:rPr>
              <a:t>Submission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by</a:t>
            </a:r>
            <a:r>
              <a:rPr lang="hu-HU" altLang="hu-HU" sz="2400" dirty="0" smtClean="0">
                <a:effectLst/>
              </a:rPr>
              <a:t> email</a:t>
            </a:r>
          </a:p>
          <a:p>
            <a:pPr lvl="1">
              <a:lnSpc>
                <a:spcPct val="90000"/>
              </a:lnSpc>
            </a:pPr>
            <a:r>
              <a:rPr lang="hu-HU" altLang="hu-HU" sz="2000" dirty="0" err="1" smtClean="0">
                <a:effectLst/>
                <a:hlinkClick r:id="rId2"/>
              </a:rPr>
              <a:t>laszlo.jeney</a:t>
            </a:r>
            <a:r>
              <a:rPr lang="hu-HU" altLang="hu-HU" sz="2000" dirty="0" smtClean="0">
                <a:effectLst/>
                <a:hlinkClick r:id="rId2"/>
              </a:rPr>
              <a:t>@</a:t>
            </a:r>
            <a:r>
              <a:rPr lang="hu-HU" altLang="hu-HU" sz="2000" dirty="0" err="1" smtClean="0">
                <a:effectLst/>
                <a:hlinkClick r:id="rId2"/>
              </a:rPr>
              <a:t>uni-corvinus.hu</a:t>
            </a:r>
            <a:endParaRPr lang="hu-HU" altLang="hu-HU" sz="2000" dirty="0" smtClean="0">
              <a:effectLst/>
            </a:endParaRPr>
          </a:p>
          <a:p>
            <a:pPr lvl="1">
              <a:lnSpc>
                <a:spcPct val="90000"/>
              </a:lnSpc>
            </a:pPr>
            <a:r>
              <a:rPr lang="hu-HU" altLang="hu-HU" sz="2000" dirty="0" err="1" smtClean="0">
                <a:effectLst/>
                <a:hlinkClick r:id="rId3"/>
              </a:rPr>
              <a:t>molnar.andras.jozsef</a:t>
            </a:r>
            <a:r>
              <a:rPr lang="hu-HU" altLang="hu-HU" sz="2000" dirty="0" smtClean="0">
                <a:effectLst/>
                <a:hlinkClick r:id="rId3"/>
              </a:rPr>
              <a:t>@</a:t>
            </a:r>
            <a:r>
              <a:rPr lang="hu-HU" altLang="hu-HU" sz="2000" dirty="0" err="1" smtClean="0">
                <a:effectLst/>
                <a:hlinkClick r:id="rId3"/>
              </a:rPr>
              <a:t>gmail.com</a:t>
            </a:r>
            <a:endParaRPr lang="hu-HU" altLang="hu-HU" sz="2000" dirty="0" smtClean="0">
              <a:effectLst/>
            </a:endParaRPr>
          </a:p>
          <a:p>
            <a:pPr lvl="1">
              <a:lnSpc>
                <a:spcPct val="90000"/>
              </a:lnSpc>
              <a:buNone/>
            </a:pPr>
            <a:endParaRPr lang="hu-HU" altLang="hu-HU" sz="2000" dirty="0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hu-HU" altLang="hu-HU" sz="2400" dirty="0" smtClean="0">
                <a:effectLst/>
              </a:rPr>
              <a:t>No </a:t>
            </a:r>
            <a:r>
              <a:rPr lang="hu-HU" altLang="hu-HU" sz="2400" dirty="0" err="1" smtClean="0">
                <a:effectLst/>
              </a:rPr>
              <a:t>lesson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on</a:t>
            </a:r>
            <a:r>
              <a:rPr lang="hu-HU" altLang="hu-HU" sz="2400" dirty="0" smtClean="0">
                <a:effectLst/>
              </a:rPr>
              <a:t> 15</a:t>
            </a:r>
            <a:r>
              <a:rPr lang="hu-HU" altLang="hu-HU" sz="2400" baseline="30000" dirty="0" smtClean="0">
                <a:effectLst/>
              </a:rPr>
              <a:t>th</a:t>
            </a:r>
            <a:r>
              <a:rPr lang="hu-HU" altLang="hu-HU" sz="2400" dirty="0" smtClean="0">
                <a:effectLst/>
              </a:rPr>
              <a:t> </a:t>
            </a:r>
            <a:r>
              <a:rPr lang="hu-HU" altLang="hu-HU" sz="2400" dirty="0" err="1" smtClean="0">
                <a:effectLst/>
              </a:rPr>
              <a:t>March</a:t>
            </a:r>
            <a:r>
              <a:rPr lang="hu-HU" altLang="hu-HU" sz="2400" dirty="0" smtClean="0">
                <a:effectLst/>
              </a:rPr>
              <a:t> (</a:t>
            </a:r>
            <a:r>
              <a:rPr lang="hu-HU" altLang="hu-HU" sz="2400" dirty="0" err="1" smtClean="0">
                <a:effectLst/>
              </a:rPr>
              <a:t>Wednesday</a:t>
            </a:r>
            <a:r>
              <a:rPr lang="hu-HU" altLang="hu-HU" sz="2400" dirty="0" smtClean="0">
                <a:effectLst/>
              </a:rPr>
              <a:t>)</a:t>
            </a:r>
            <a:endParaRPr lang="hu-HU" altLang="hu-HU" sz="200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D61C17D-8915-4E40-84A8-3214E36DC6AB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hu-HU" altLang="hu-HU" sz="1000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69988" y="1844675"/>
            <a:ext cx="11022012" cy="1871663"/>
          </a:xfrm>
        </p:spPr>
        <p:txBody>
          <a:bodyPr anchor="b"/>
          <a:lstStyle/>
          <a:p>
            <a:pPr eaLnBrk="1" hangingPunct="1">
              <a:defRPr/>
            </a:pPr>
            <a:r>
              <a:rPr lang="en-GB" altLang="hu-HU" dirty="0" smtClean="0">
                <a:solidFill>
                  <a:schemeClr val="hlink"/>
                </a:solidFill>
              </a:rPr>
              <a:t>Information sources, </a:t>
            </a:r>
            <a:r>
              <a:rPr lang="hu-HU" altLang="hu-HU" dirty="0" smtClean="0">
                <a:solidFill>
                  <a:schemeClr val="hlink"/>
                </a:solidFill>
              </a:rPr>
              <a:t>t</a:t>
            </a:r>
            <a:r>
              <a:rPr lang="en-GB" altLang="hu-HU" dirty="0" err="1" smtClean="0">
                <a:solidFill>
                  <a:schemeClr val="hlink"/>
                </a:solidFill>
              </a:rPr>
              <a:t>ypes</a:t>
            </a:r>
            <a:r>
              <a:rPr lang="en-GB" altLang="hu-HU" dirty="0" smtClean="0">
                <a:solidFill>
                  <a:schemeClr val="hlink"/>
                </a:solidFill>
              </a:rPr>
              <a:t> </a:t>
            </a:r>
            <a:r>
              <a:rPr lang="en-GB" altLang="hu-HU" dirty="0" smtClean="0">
                <a:solidFill>
                  <a:schemeClr val="hlink"/>
                </a:solidFill>
              </a:rPr>
              <a:t>of data </a:t>
            </a:r>
            <a:r>
              <a:rPr lang="en-GB" altLang="hu-HU" dirty="0" smtClean="0">
                <a:solidFill>
                  <a:schemeClr val="hlink"/>
                </a:solidFill>
              </a:rPr>
              <a:t>series</a:t>
            </a:r>
            <a:endParaRPr lang="en-GB" altLang="hu-HU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9"/>
          <p:cNvSpPr txBox="1">
            <a:spLocks noGrp="1" noChangeArrowheads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212D8CD6-8686-4ABF-9827-531F110BCCD0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hu-HU" altLang="hu-HU" sz="100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00150" y="0"/>
            <a:ext cx="10991850" cy="1844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hu-HU" sz="3600" kern="0" dirty="0" smtClean="0">
                <a:solidFill>
                  <a:schemeClr val="hlink"/>
                </a:solidFill>
              </a:rPr>
              <a:t>Most important regional data sources</a:t>
            </a:r>
            <a:endParaRPr lang="en-GB" altLang="hu-HU" sz="3600" kern="0" dirty="0">
              <a:solidFill>
                <a:schemeClr val="hlink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69988" y="1844675"/>
            <a:ext cx="11022012" cy="501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GB" altLang="hu-HU" sz="2400" kern="0" dirty="0" smtClean="0">
                <a:effectLst/>
              </a:rPr>
              <a:t>Own gathering of data – primer statistics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Surveys, questionnaires, interviews (fieldwork)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Own compilations (timetable, Global500, internet)</a:t>
            </a:r>
          </a:p>
          <a:p>
            <a:pPr>
              <a:lnSpc>
                <a:spcPct val="90000"/>
              </a:lnSpc>
              <a:defRPr/>
            </a:pPr>
            <a:r>
              <a:rPr lang="en-GB" altLang="hu-HU" sz="2400" kern="0" dirty="0" smtClean="0">
                <a:effectLst/>
              </a:rPr>
              <a:t>Ready databases – seconder statistics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Censuses: approx. every 10 years, long time series (basic source of demographic and social statistics, education, religions, living standards, personal particulars) – interviewers, questionnaires, by post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Annual statistics: register-based data (e.g. name, age, sex, address)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Statistical yearbooks: annually (country’s statistical yearbook, regional statistical yearbook, statistical yearbook of the regions)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Scientific estimations (e.g. historical data sources: </a:t>
            </a:r>
            <a:r>
              <a:rPr lang="en-GB" altLang="hu-HU" sz="2000" kern="0" dirty="0" err="1" smtClean="0">
                <a:effectLst/>
              </a:rPr>
              <a:t>populstat</a:t>
            </a:r>
            <a:r>
              <a:rPr lang="en-GB" altLang="hu-HU" sz="2000" kern="0" dirty="0" smtClean="0">
                <a:effectLst/>
              </a:rPr>
              <a:t>, GGDC)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Data sources of international organizations (EU–EuroStat, </a:t>
            </a:r>
            <a:r>
              <a:rPr lang="hu-HU" altLang="hu-HU" sz="2000" kern="0" dirty="0" smtClean="0">
                <a:effectLst/>
              </a:rPr>
              <a:t>U</a:t>
            </a:r>
            <a:r>
              <a:rPr lang="en-GB" altLang="hu-HU" sz="2000" kern="0" dirty="0" smtClean="0">
                <a:effectLst/>
              </a:rPr>
              <a:t>N, OECD, </a:t>
            </a:r>
            <a:r>
              <a:rPr lang="en-GB" altLang="hu-HU" sz="2000" kern="0" dirty="0" err="1" smtClean="0">
                <a:effectLst/>
              </a:rPr>
              <a:t>WorldBank</a:t>
            </a:r>
            <a:r>
              <a:rPr lang="en-GB" altLang="hu-HU" sz="2000" kern="0" dirty="0" smtClean="0">
                <a:effectLst/>
              </a:rPr>
              <a:t>, IMF etc.): their sources are usually also official statistics of the states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Mix them carefully</a:t>
            </a:r>
            <a:endParaRPr lang="en-GB" altLang="hu-HU" sz="2000" kern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9"/>
          <p:cNvSpPr txBox="1">
            <a:spLocks noGrp="1" noChangeArrowheads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B379D03-AA48-48BE-B5F8-47A6E10D7989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hu-HU" altLang="hu-HU" sz="100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00150" y="0"/>
            <a:ext cx="10991850" cy="1844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hu-HU" sz="3600" kern="0" dirty="0">
                <a:solidFill>
                  <a:schemeClr val="hlink"/>
                </a:solidFill>
              </a:rPr>
              <a:t>The ‘good</a:t>
            </a:r>
            <a:r>
              <a:rPr lang="en-GB" altLang="hu-HU" sz="3600" kern="0" dirty="0" smtClean="0">
                <a:solidFill>
                  <a:schemeClr val="hlink"/>
                </a:solidFill>
              </a:rPr>
              <a:t>’ regional database</a:t>
            </a:r>
            <a:endParaRPr lang="en-GB" altLang="hu-HU" sz="3600" kern="0" dirty="0">
              <a:solidFill>
                <a:schemeClr val="hlink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69988" y="1844675"/>
            <a:ext cx="11022012" cy="501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GB" altLang="hu-HU" sz="2400" kern="0" dirty="0" smtClean="0">
                <a:effectLst/>
              </a:rPr>
              <a:t>It derives from reliable, controlled source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From data-suppliers accredited for this task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Made by scientifically correct data recording methodology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It is hard to control posteriorly (just the tough mistakes could be filtered out)</a:t>
            </a:r>
          </a:p>
          <a:p>
            <a:pPr>
              <a:lnSpc>
                <a:spcPct val="90000"/>
              </a:lnSpc>
              <a:defRPr/>
            </a:pPr>
            <a:r>
              <a:rPr lang="en-GB" altLang="hu-HU" sz="2400" kern="0" dirty="0" smtClean="0">
                <a:effectLst/>
              </a:rPr>
              <a:t>Indicators with clear, unambiguous content (urbanization, income)</a:t>
            </a:r>
          </a:p>
          <a:p>
            <a:pPr>
              <a:lnSpc>
                <a:spcPct val="90000"/>
              </a:lnSpc>
              <a:defRPr/>
            </a:pPr>
            <a:r>
              <a:rPr lang="en-GB" altLang="hu-HU" sz="2400" kern="0" dirty="0" smtClean="0">
                <a:effectLst/>
              </a:rPr>
              <a:t>It should be geographically clear locations (Stockholm, headquarters or premises for companies)</a:t>
            </a:r>
          </a:p>
          <a:p>
            <a:pPr>
              <a:lnSpc>
                <a:spcPct val="90000"/>
              </a:lnSpc>
              <a:defRPr/>
            </a:pPr>
            <a:r>
              <a:rPr lang="en-GB" altLang="hu-HU" sz="2400" kern="0" dirty="0" smtClean="0">
                <a:effectLst/>
              </a:rPr>
              <a:t>It is available for all geographical units</a:t>
            </a:r>
          </a:p>
          <a:p>
            <a:pPr>
              <a:lnSpc>
                <a:spcPct val="90000"/>
              </a:lnSpc>
              <a:defRPr/>
            </a:pPr>
            <a:r>
              <a:rPr lang="en-GB" altLang="hu-HU" sz="2400" kern="0" dirty="0" smtClean="0">
                <a:effectLst/>
              </a:rPr>
              <a:t>It contains (also) basic data (instead of per capita GDP </a:t>
            </a:r>
            <a:r>
              <a:rPr lang="en-GB" altLang="hu-HU" sz="2400" kern="0" dirty="0" smtClean="0">
                <a:effectLst/>
                <a:sym typeface="Wingdings" panose="05000000000000000000" pitchFamily="2" charset="2"/>
              </a:rPr>
              <a:t> </a:t>
            </a:r>
            <a:r>
              <a:rPr lang="en-GB" altLang="hu-HU" sz="2400" kern="0" dirty="0" smtClean="0">
                <a:effectLst/>
              </a:rPr>
              <a:t>GDP and population)</a:t>
            </a:r>
          </a:p>
          <a:p>
            <a:pPr>
              <a:lnSpc>
                <a:spcPct val="90000"/>
              </a:lnSpc>
              <a:defRPr/>
            </a:pPr>
            <a:r>
              <a:rPr lang="en-GB" altLang="hu-HU" sz="2400" kern="0" dirty="0" smtClean="0">
                <a:effectLst/>
              </a:rPr>
              <a:t>Time series are available</a:t>
            </a:r>
          </a:p>
          <a:p>
            <a:pPr>
              <a:lnSpc>
                <a:spcPct val="90000"/>
              </a:lnSpc>
              <a:defRPr/>
            </a:pPr>
            <a:r>
              <a:rPr lang="en-GB" altLang="hu-HU" sz="2400" kern="0" dirty="0" smtClean="0">
                <a:effectLst/>
              </a:rPr>
              <a:t>Size of table is clear-cut, manageable</a:t>
            </a:r>
            <a:endParaRPr lang="en-GB" altLang="hu-HU" sz="2400" kern="0" dirty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D61C17D-8915-4E40-84A8-3214E36DC6AB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hu-HU" altLang="hu-HU" sz="1000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69988" y="1844675"/>
            <a:ext cx="11022012" cy="1871663"/>
          </a:xfrm>
        </p:spPr>
        <p:txBody>
          <a:bodyPr anchor="b"/>
          <a:lstStyle/>
          <a:p>
            <a:pPr eaLnBrk="1" hangingPunct="1">
              <a:defRPr/>
            </a:pPr>
            <a:r>
              <a:rPr lang="en-GB" altLang="hu-HU" dirty="0" smtClean="0">
                <a:solidFill>
                  <a:schemeClr val="hlink"/>
                </a:solidFill>
              </a:rPr>
              <a:t>Types of data series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9"/>
          <p:cNvSpPr txBox="1">
            <a:spLocks noGrp="1" noChangeArrowheads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03FE73A-F65F-47A2-8633-A1064BDE1165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hu-HU" altLang="hu-HU" sz="100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00150" y="0"/>
            <a:ext cx="10991850" cy="1844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hu-HU" sz="3600" kern="0" dirty="0" smtClean="0">
                <a:solidFill>
                  <a:schemeClr val="hlink"/>
                </a:solidFill>
              </a:rPr>
              <a:t>The two main types of data series: absolute and relative indicators</a:t>
            </a:r>
            <a:endParaRPr lang="en-GB" altLang="hu-HU" sz="3600" kern="0" dirty="0">
              <a:solidFill>
                <a:schemeClr val="hlink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1169988" y="1844675"/>
            <a:ext cx="11022012" cy="501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>
              <a:lnSpc>
                <a:spcPct val="90000"/>
              </a:lnSpc>
              <a:defRPr/>
            </a:pPr>
            <a:r>
              <a:rPr lang="en-GB" altLang="hu-HU" sz="2400" kern="0" dirty="0" smtClean="0">
                <a:effectLst/>
              </a:rPr>
              <a:t>Absolute indicators: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E.g.: Population number, GDP, area/surface, number of … (cars, urban population etc.)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Its notation: </a:t>
            </a:r>
            <a:r>
              <a:rPr lang="en-GB" altLang="hu-HU" sz="2000" i="1" dirty="0" smtClean="0">
                <a:effectLst/>
              </a:rPr>
              <a:t>x</a:t>
            </a:r>
            <a:r>
              <a:rPr lang="en-GB" altLang="hu-HU" sz="2000" i="1" baseline="-25000" dirty="0" smtClean="0">
                <a:effectLst/>
              </a:rPr>
              <a:t>i</a:t>
            </a:r>
            <a:r>
              <a:rPr lang="en-GB" altLang="hu-HU" sz="2000" dirty="0" smtClean="0">
                <a:effectLst/>
              </a:rPr>
              <a:t> </a:t>
            </a:r>
            <a:r>
              <a:rPr lang="en-GB" altLang="hu-HU" sz="2000" dirty="0" smtClean="0">
                <a:effectLst/>
                <a:sym typeface="Wingdings" panose="05000000000000000000" pitchFamily="2" charset="2"/>
              </a:rPr>
              <a:t> value of </a:t>
            </a:r>
            <a:r>
              <a:rPr lang="en-GB" altLang="hu-HU" sz="2000" i="1" dirty="0" smtClean="0">
                <a:effectLst/>
              </a:rPr>
              <a:t>x</a:t>
            </a:r>
            <a:r>
              <a:rPr lang="en-GB" altLang="hu-HU" sz="2000" dirty="0" smtClean="0">
                <a:effectLst/>
              </a:rPr>
              <a:t> absolute indicator in a given region </a:t>
            </a:r>
            <a:r>
              <a:rPr lang="en-GB" altLang="hu-HU" sz="2000" i="1" dirty="0" smtClean="0">
                <a:effectLst/>
              </a:rPr>
              <a:t>‘</a:t>
            </a:r>
            <a:r>
              <a:rPr lang="en-GB" altLang="hu-HU" sz="2000" i="1" dirty="0" err="1" smtClean="0">
                <a:effectLst/>
              </a:rPr>
              <a:t>i</a:t>
            </a:r>
            <a:r>
              <a:rPr lang="en-GB" altLang="hu-HU" sz="2000" i="1" dirty="0" smtClean="0">
                <a:effectLst/>
              </a:rPr>
              <a:t>’</a:t>
            </a:r>
            <a:endParaRPr lang="en-GB" altLang="hu-HU" sz="2000" i="1" kern="0" dirty="0" smtClean="0">
              <a:effectLst/>
            </a:endParaRPr>
          </a:p>
          <a:p>
            <a:pPr>
              <a:lnSpc>
                <a:spcPct val="90000"/>
              </a:lnSpc>
              <a:defRPr/>
            </a:pPr>
            <a:r>
              <a:rPr lang="en-GB" altLang="hu-HU" sz="2400" kern="0" dirty="0" smtClean="0">
                <a:effectLst/>
              </a:rPr>
              <a:t>Relative indicators: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E.g.: GDP per capita, cars per 1000 persons, population density, urbanization rate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It could be a </a:t>
            </a:r>
            <a:r>
              <a:rPr lang="en-GB" altLang="hu-HU" sz="2000" kern="0" dirty="0" err="1" smtClean="0">
                <a:effectLst/>
              </a:rPr>
              <a:t>percental</a:t>
            </a:r>
            <a:r>
              <a:rPr lang="en-GB" altLang="hu-HU" sz="2000" kern="0" dirty="0" smtClean="0">
                <a:effectLst/>
              </a:rPr>
              <a:t> share: e.g. urbanization rate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Its notation: </a:t>
            </a:r>
            <a:r>
              <a:rPr lang="en-GB" altLang="hu-HU" sz="2000" i="1" dirty="0" err="1" smtClean="0">
                <a:effectLst/>
              </a:rPr>
              <a:t>y</a:t>
            </a:r>
            <a:r>
              <a:rPr lang="en-GB" altLang="hu-HU" sz="2000" i="1" baseline="-25000" dirty="0" err="1" smtClean="0">
                <a:effectLst/>
              </a:rPr>
              <a:t>i</a:t>
            </a:r>
            <a:r>
              <a:rPr lang="en-GB" altLang="hu-HU" sz="2000" dirty="0" smtClean="0">
                <a:effectLst/>
              </a:rPr>
              <a:t> </a:t>
            </a:r>
            <a:r>
              <a:rPr lang="en-GB" altLang="hu-HU" sz="2000" dirty="0" smtClean="0">
                <a:effectLst/>
                <a:sym typeface="Wingdings" panose="05000000000000000000" pitchFamily="2" charset="2"/>
              </a:rPr>
              <a:t> value of </a:t>
            </a:r>
            <a:r>
              <a:rPr lang="en-GB" altLang="hu-HU" sz="2000" i="1" dirty="0" smtClean="0">
                <a:effectLst/>
              </a:rPr>
              <a:t>y</a:t>
            </a:r>
            <a:r>
              <a:rPr lang="en-GB" altLang="hu-HU" sz="2000" dirty="0" smtClean="0">
                <a:effectLst/>
              </a:rPr>
              <a:t> relative indicator in a given region </a:t>
            </a:r>
            <a:r>
              <a:rPr lang="en-GB" altLang="hu-HU" sz="2000" i="1" dirty="0" smtClean="0">
                <a:effectLst/>
              </a:rPr>
              <a:t>‘</a:t>
            </a:r>
            <a:r>
              <a:rPr lang="en-GB" altLang="hu-HU" sz="2000" i="1" dirty="0" err="1" smtClean="0">
                <a:effectLst/>
              </a:rPr>
              <a:t>i</a:t>
            </a:r>
            <a:r>
              <a:rPr lang="en-GB" altLang="hu-HU" sz="2000" i="1" dirty="0" smtClean="0">
                <a:effectLst/>
              </a:rPr>
              <a:t>’</a:t>
            </a:r>
            <a:endParaRPr lang="en-GB" altLang="hu-HU" sz="2000" i="1" kern="0" dirty="0" smtClean="0"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It is usually a quotient of 2 absolute indicators, e.g. GDP and population (infrequently a quotient of 2 relative  indicators, e.g. a county’s GDP per capita compared to the national average value in %)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It must use weight  in case of them</a:t>
            </a: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Weight is the denominator in the figure of the relative indicator, its notation: </a:t>
            </a:r>
            <a:r>
              <a:rPr lang="en-GB" altLang="hu-HU" sz="2000" i="1" dirty="0" smtClean="0">
                <a:effectLst/>
              </a:rPr>
              <a:t>f</a:t>
            </a:r>
            <a:r>
              <a:rPr lang="en-GB" altLang="hu-HU" sz="2000" i="1" baseline="-25000" dirty="0" smtClean="0">
                <a:effectLst/>
              </a:rPr>
              <a:t>i</a:t>
            </a:r>
            <a:r>
              <a:rPr lang="en-GB" altLang="hu-HU" sz="2000" dirty="0" smtClean="0">
                <a:effectLst/>
              </a:rPr>
              <a:t> </a:t>
            </a:r>
            <a:r>
              <a:rPr lang="en-GB" altLang="hu-HU" sz="2000" dirty="0" smtClean="0">
                <a:effectLst/>
                <a:sym typeface="Wingdings" panose="05000000000000000000" pitchFamily="2" charset="2"/>
              </a:rPr>
              <a:t> value of </a:t>
            </a:r>
            <a:r>
              <a:rPr lang="en-GB" altLang="hu-HU" sz="2000" i="1" dirty="0" smtClean="0">
                <a:effectLst/>
              </a:rPr>
              <a:t>f</a:t>
            </a:r>
            <a:r>
              <a:rPr lang="en-GB" altLang="hu-HU" sz="2000" dirty="0" smtClean="0">
                <a:effectLst/>
              </a:rPr>
              <a:t> weight in a given region </a:t>
            </a:r>
            <a:r>
              <a:rPr lang="en-GB" altLang="hu-HU" sz="2000" i="1" dirty="0" smtClean="0">
                <a:effectLst/>
              </a:rPr>
              <a:t>‘</a:t>
            </a:r>
            <a:r>
              <a:rPr lang="en-GB" altLang="hu-HU" sz="2000" i="1" dirty="0" err="1" smtClean="0">
                <a:effectLst/>
              </a:rPr>
              <a:t>i</a:t>
            </a:r>
            <a:r>
              <a:rPr lang="en-GB" altLang="hu-HU" sz="2000" i="1" dirty="0" smtClean="0">
                <a:effectLst/>
              </a:rPr>
              <a:t>’</a:t>
            </a:r>
            <a:endParaRPr lang="en-GB" altLang="hu-HU" sz="2000" i="1" kern="0" dirty="0" smtClean="0">
              <a:effectLst/>
            </a:endParaRPr>
          </a:p>
          <a:p>
            <a:pPr lvl="1">
              <a:lnSpc>
                <a:spcPct val="90000"/>
              </a:lnSpc>
              <a:defRPr/>
            </a:pPr>
            <a:r>
              <a:rPr lang="en-GB" altLang="hu-HU" sz="2000" kern="0" dirty="0" smtClean="0">
                <a:effectLst/>
              </a:rPr>
              <a:t>Weight is often the population number, however, not always</a:t>
            </a:r>
          </a:p>
          <a:p>
            <a:pPr lvl="1">
              <a:lnSpc>
                <a:spcPct val="90000"/>
              </a:lnSpc>
              <a:defRPr/>
            </a:pPr>
            <a:endParaRPr lang="en-GB" altLang="hu-HU" sz="2000" kern="0" dirty="0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9"/>
          <p:cNvSpPr txBox="1">
            <a:spLocks noGrp="1" noChangeArrowheads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403FE73A-F65F-47A2-8633-A1064BDE1165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hu-HU" altLang="hu-HU" sz="100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200150" y="0"/>
            <a:ext cx="10991850" cy="18446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hu-HU" sz="3600" dirty="0">
                <a:solidFill>
                  <a:schemeClr val="hlink"/>
                </a:solidFill>
              </a:rPr>
              <a:t>Conversions between the absolute, relative indicators and the weights</a:t>
            </a:r>
            <a:endParaRPr lang="en-GB" altLang="hu-HU" sz="3600" kern="0" dirty="0">
              <a:solidFill>
                <a:schemeClr val="hlink"/>
              </a:solidFill>
            </a:endParaRPr>
          </a:p>
        </p:txBody>
      </p:sp>
      <mc:AlternateContent xmlns:mc="http://schemas.openxmlformats.org/markup-compatibility/2006">
        <mc:Choice xmlns="" xmlns:a14="http://schemas.microsoft.com/office/drawing/2010/main" Requires="a14">
          <p:sp>
            <p:nvSpPr>
              <p:cNvPr id="7" name="Rectangle 3"/>
              <p:cNvSpPr txBox="1">
                <a:spLocks noChangeArrowheads="1"/>
              </p:cNvSpPr>
              <p:nvPr/>
            </p:nvSpPr>
            <p:spPr bwMode="auto">
              <a:xfrm>
                <a:off x="1169988" y="1844675"/>
                <a:ext cx="11022012" cy="501332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3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–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1"/>
                  </a:buClr>
                  <a:buChar char="–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SzPct val="7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9pPr>
              </a:lstStyle>
              <a:p>
                <a:pPr>
                  <a:lnSpc>
                    <a:spcPct val="90000"/>
                  </a:lnSpc>
                  <a:defRPr/>
                </a:pPr>
                <a:r>
                  <a:rPr lang="en-GB" altLang="hu-HU" sz="2400" kern="0" dirty="0" smtClean="0">
                    <a:effectLst/>
                  </a:rPr>
                  <a:t>If the absolute indicator (GDP) + the weight (population) is known:</a:t>
                </a: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en-GB" altLang="hu-HU" sz="2000" kern="0" dirty="0" smtClean="0">
                    <a:effectLst/>
                  </a:rPr>
                  <a:t>Relative indicator (GDP per capita) = quotient of the absolute indicator and the weight</a:t>
                </a:r>
              </a:p>
              <a:p>
                <a:pPr marL="0" lvl="1" indent="0" algn="ctr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𝐺𝐷𝑃</m:t>
                    </m:r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𝑝𝑒𝑟</m:t>
                    </m:r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𝑐𝑎𝑝𝑖𝑡𝑎</m:t>
                    </m:r>
                    <m:r>
                      <a:rPr lang="en-GB" altLang="hu-HU" sz="2000" i="1" kern="0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hu-HU" sz="2000" i="1" kern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𝐺𝐷𝑃</m:t>
                        </m:r>
                      </m:num>
                      <m:den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𝑝𝑜𝑝𝑢𝑙𝑎𝑡𝑖𝑜𝑛</m:t>
                        </m:r>
                      </m:den>
                    </m:f>
                  </m:oMath>
                </a14:m>
                <a:r>
                  <a:rPr lang="en-GB" altLang="hu-HU" sz="2000" kern="0" dirty="0" smtClean="0">
                    <a:effectLst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hu-HU" sz="2000" i="1" kern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altLang="hu-HU" sz="2000" i="1" kern="0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hu-HU" sz="2000" i="1" kern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altLang="hu-HU" sz="2000" i="1" kern="0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hu-HU" sz="2000" b="0" i="1" kern="0" smtClean="0"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hu-HU" sz="2000" b="0" i="1" kern="0" smtClean="0">
                                <a:effectLst/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altLang="hu-HU" sz="2000" i="1" kern="0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hu-HU" sz="2000" b="0" i="1" kern="0" smtClean="0">
                                <a:effectLst/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GB" altLang="hu-HU" sz="2000" b="0" i="1" kern="0" smtClean="0">
                                <a:effectLst/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GB" altLang="hu-HU" sz="2000" kern="0" dirty="0" smtClean="0">
                  <a:effectLst/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:endParaRPr lang="en-GB" altLang="hu-HU" sz="2000" kern="0" dirty="0" smtClean="0">
                  <a:effectLst/>
                </a:endParaRPr>
              </a:p>
              <a:p>
                <a:pPr>
                  <a:lnSpc>
                    <a:spcPct val="90000"/>
                  </a:lnSpc>
                  <a:defRPr/>
                </a:pPr>
                <a:r>
                  <a:rPr lang="en-GB" altLang="hu-HU" sz="2400" kern="0" dirty="0" smtClean="0">
                    <a:effectLst/>
                  </a:rPr>
                  <a:t>If </a:t>
                </a:r>
                <a:r>
                  <a:rPr lang="en-GB" altLang="hu-HU" sz="2400" kern="0" dirty="0">
                    <a:effectLst/>
                  </a:rPr>
                  <a:t>the absolute </a:t>
                </a:r>
                <a:r>
                  <a:rPr lang="en-GB" altLang="hu-HU" sz="2400" kern="0" dirty="0" smtClean="0">
                    <a:effectLst/>
                  </a:rPr>
                  <a:t>(</a:t>
                </a:r>
                <a:r>
                  <a:rPr lang="en-GB" altLang="hu-HU" sz="2400" kern="0" dirty="0">
                    <a:effectLst/>
                  </a:rPr>
                  <a:t>GDP) + the </a:t>
                </a:r>
                <a:r>
                  <a:rPr lang="en-GB" altLang="hu-HU" sz="2400" kern="0" dirty="0" smtClean="0">
                    <a:effectLst/>
                  </a:rPr>
                  <a:t>relative indicator (GDP per capita) </a:t>
                </a:r>
                <a:r>
                  <a:rPr lang="en-GB" altLang="hu-HU" sz="2400" kern="0" dirty="0">
                    <a:effectLst/>
                  </a:rPr>
                  <a:t>is known:</a:t>
                </a: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en-GB" altLang="hu-HU" sz="2000" kern="0" dirty="0" smtClean="0">
                    <a:effectLst/>
                  </a:rPr>
                  <a:t>Weight (population) </a:t>
                </a:r>
                <a:r>
                  <a:rPr lang="en-GB" altLang="hu-HU" sz="2000" kern="0" dirty="0">
                    <a:effectLst/>
                  </a:rPr>
                  <a:t>= quotient </a:t>
                </a:r>
                <a:r>
                  <a:rPr lang="en-GB" altLang="hu-HU" sz="2000" kern="0" dirty="0" smtClean="0">
                    <a:effectLst/>
                  </a:rPr>
                  <a:t>of </a:t>
                </a:r>
                <a:r>
                  <a:rPr lang="en-GB" altLang="hu-HU" sz="2000" kern="0" dirty="0">
                    <a:effectLst/>
                  </a:rPr>
                  <a:t>the absolute </a:t>
                </a:r>
                <a:r>
                  <a:rPr lang="en-GB" altLang="hu-HU" sz="2000" kern="0" dirty="0" smtClean="0">
                    <a:effectLst/>
                  </a:rPr>
                  <a:t>and the relative indicator</a:t>
                </a:r>
                <a:endParaRPr lang="en-GB" altLang="hu-HU" sz="2000" kern="0" dirty="0">
                  <a:effectLst/>
                </a:endParaRPr>
              </a:p>
              <a:p>
                <a:pPr marL="0" lvl="1" indent="0" algn="ctr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𝑝𝑜𝑝𝑢𝑙𝑎𝑡𝑖𝑜𝑛</m:t>
                    </m:r>
                    <m:r>
                      <a:rPr lang="en-GB" altLang="hu-HU" sz="2000" i="1" kern="0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hu-HU" sz="2000" i="1" kern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𝐺𝐷𝑃</m:t>
                        </m:r>
                      </m:num>
                      <m:den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𝐺𝐷𝑃</m:t>
                        </m:r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𝑝𝑒𝑟</m:t>
                        </m:r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𝑐𝑎𝑝𝑖𝑡𝑎</m:t>
                        </m:r>
                      </m:den>
                    </m:f>
                  </m:oMath>
                </a14:m>
                <a:r>
                  <a:rPr lang="en-GB" altLang="hu-HU" sz="2000" kern="0" dirty="0" smtClean="0">
                    <a:effectLst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hu-HU" sz="2000" i="1" kern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altLang="hu-HU" sz="2000" i="1" kern="0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altLang="hu-HU" sz="2000" i="1" kern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GB" altLang="hu-HU" sz="2000" i="1" kern="0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hu-HU" sz="2000" b="0" i="1" kern="0" smtClean="0">
                                <a:effectLst/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GB" altLang="hu-HU" sz="2000" b="0" i="1" kern="0" smtClean="0">
                                <a:effectLst/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GB" altLang="hu-HU" sz="2000" i="1" kern="0" smtClean="0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hu-HU" sz="2000" b="0" i="1" kern="0" smtClean="0">
                                <a:effectLst/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en-GB" altLang="hu-HU" sz="2000" b="0" i="1" kern="0" smtClean="0">
                                <a:effectLst/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GB" altLang="hu-HU" sz="2000" kern="0" dirty="0" smtClean="0">
                  <a:effectLst/>
                </a:endParaRPr>
              </a:p>
              <a:p>
                <a:pPr lvl="1">
                  <a:lnSpc>
                    <a:spcPct val="90000"/>
                  </a:lnSpc>
                  <a:defRPr/>
                </a:pPr>
                <a:endParaRPr lang="en-GB" altLang="hu-HU" sz="2000" kern="0" dirty="0" smtClean="0">
                  <a:effectLst/>
                </a:endParaRPr>
              </a:p>
              <a:p>
                <a:pPr>
                  <a:lnSpc>
                    <a:spcPct val="90000"/>
                  </a:lnSpc>
                  <a:defRPr/>
                </a:pPr>
                <a:r>
                  <a:rPr lang="en-GB" altLang="hu-HU" sz="2400" kern="0" dirty="0" smtClean="0">
                    <a:effectLst/>
                  </a:rPr>
                  <a:t>If the relative indicator (GDP per capita) + the weight (population) is known:</a:t>
                </a:r>
              </a:p>
              <a:p>
                <a:pPr lvl="1">
                  <a:lnSpc>
                    <a:spcPct val="90000"/>
                  </a:lnSpc>
                  <a:defRPr/>
                </a:pPr>
                <a:r>
                  <a:rPr lang="en-GB" altLang="hu-HU" sz="2000" kern="0" dirty="0" smtClean="0">
                    <a:effectLst/>
                  </a:rPr>
                  <a:t>Absolute indicator (GDP) = product of the relative indicator and the weight</a:t>
                </a:r>
              </a:p>
              <a:p>
                <a:pPr marL="0" lvl="1" indent="0" algn="ctr">
                  <a:lnSpc>
                    <a:spcPct val="90000"/>
                  </a:lnSpc>
                  <a:buNone/>
                  <a:defRPr/>
                </a:pPr>
                <a14:m>
                  <m:oMath xmlns:m="http://schemas.openxmlformats.org/officeDocument/2006/math"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𝐺𝐷𝑃</m:t>
                    </m:r>
                    <m:r>
                      <a:rPr lang="en-GB" altLang="hu-HU" sz="2000" i="1" kern="0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𝐺𝐷𝑃</m:t>
                    </m:r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𝑝𝑒𝑟</m:t>
                    </m:r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</a:rPr>
                      <m:t>𝑐𝑎𝑝𝑖𝑡𝑎</m:t>
                    </m:r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r>
                      <a:rPr lang="en-GB" altLang="hu-HU" sz="2000" b="0" i="1" kern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𝑝𝑜𝑝𝑢𝑙𝑎𝑡𝑖𝑜𝑛</m:t>
                    </m:r>
                  </m:oMath>
                </a14:m>
                <a:r>
                  <a:rPr lang="en-GB" altLang="hu-HU" sz="2000" kern="0" dirty="0" smtClean="0">
                    <a:effectLst/>
                  </a:rPr>
                  <a:t> 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altLang="hu-HU" sz="2000" i="1" kern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altLang="hu-HU" sz="2000" i="1" kern="0" smtClean="0">
                        <a:effectLst/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GB" altLang="hu-HU" sz="2000" i="1" kern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GB" altLang="hu-HU" sz="2000" i="1" kern="0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∗</m:t>
                    </m:r>
                    <m:sSub>
                      <m:sSubPr>
                        <m:ctrlPr>
                          <a:rPr lang="en-GB" altLang="hu-HU" sz="2000" i="1" kern="0" smtClean="0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GB" altLang="hu-HU" sz="2000" b="0" i="1" kern="0" smtClean="0">
                            <a:effectLst/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GB" altLang="hu-HU" sz="2000" kern="0" dirty="0" smtClean="0">
                  <a:effectLst/>
                </a:endParaRPr>
              </a:p>
            </p:txBody>
          </p:sp>
        </mc:Choice>
        <mc:Fallback>
          <p:sp>
            <p:nvSpPr>
              <p:cNvPr id="7" name="Rectang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69988" y="1844675"/>
                <a:ext cx="11022012" cy="5013325"/>
              </a:xfrm>
              <a:prstGeom prst="rect">
                <a:avLst/>
              </a:prstGeom>
              <a:blipFill rotWithShape="0">
                <a:blip r:embed="rId3" cstate="print"/>
                <a:stretch>
                  <a:fillRect l="-277" t="-170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="" xmlns:p14="http://schemas.microsoft.com/office/powerpoint/2010/main" val="2110651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9D61C17D-8915-4E40-84A8-3214E36DC6AB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hu-HU" altLang="hu-HU" sz="1000"/>
          </a:p>
        </p:txBody>
      </p:sp>
      <p:sp>
        <p:nvSpPr>
          <p:cNvPr id="586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169988" y="1844675"/>
            <a:ext cx="11022012" cy="1871663"/>
          </a:xfrm>
        </p:spPr>
        <p:txBody>
          <a:bodyPr anchor="b"/>
          <a:lstStyle/>
          <a:p>
            <a:pPr eaLnBrk="1" hangingPunct="1">
              <a:defRPr/>
            </a:pPr>
            <a:r>
              <a:rPr lang="en-US" altLang="hu-HU" dirty="0" smtClean="0">
                <a:solidFill>
                  <a:schemeClr val="hlink"/>
                </a:solidFill>
              </a:rPr>
              <a:t>Characteristic values of data series</a:t>
            </a:r>
            <a:endParaRPr lang="en-GB" altLang="hu-HU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6"/>
          <p:cNvSpPr txBox="1">
            <a:spLocks noGrp="1"/>
          </p:cNvSpPr>
          <p:nvPr/>
        </p:nvSpPr>
        <p:spPr bwMode="auto">
          <a:xfrm>
            <a:off x="0" y="6248400"/>
            <a:ext cx="1169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DB3C714B-0E53-4F0D-BDFB-A6D8965314E9}" type="slidenum">
              <a:rPr lang="hu-HU" altLang="hu-HU" sz="10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hu-HU" altLang="hu-HU" sz="1000"/>
          </a:p>
        </p:txBody>
      </p:sp>
      <p:sp>
        <p:nvSpPr>
          <p:cNvPr id="6277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169988" y="0"/>
            <a:ext cx="11022012" cy="1844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hu-HU" sz="3600" dirty="0" smtClean="0">
                <a:solidFill>
                  <a:schemeClr val="hlink"/>
                </a:solidFill>
              </a:rPr>
              <a:t>Characteristic values of data series</a:t>
            </a:r>
            <a:endParaRPr lang="en-GB" altLang="hu-HU" sz="3600" dirty="0">
              <a:solidFill>
                <a:schemeClr val="hlink"/>
              </a:solidFill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169988" y="1844675"/>
            <a:ext cx="11022012" cy="50133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altLang="hu-HU" sz="2800" dirty="0" smtClean="0">
                <a:effectLst/>
              </a:rPr>
              <a:t>Univariate analysis: describe the distribution of a single variable</a:t>
            </a:r>
          </a:p>
          <a:p>
            <a:pPr>
              <a:lnSpc>
                <a:spcPct val="90000"/>
              </a:lnSpc>
            </a:pPr>
            <a:r>
              <a:rPr lang="en-GB" altLang="hu-HU" sz="2800" dirty="0" smtClean="0">
                <a:effectLst/>
              </a:rPr>
              <a:t>Mean values </a:t>
            </a:r>
            <a:r>
              <a:rPr lang="en-GB" altLang="hu-HU" sz="2800" dirty="0" smtClean="0">
                <a:effectLst/>
                <a:sym typeface="Wingdings" panose="05000000000000000000" pitchFamily="2" charset="2"/>
              </a:rPr>
              <a:t> for </a:t>
            </a:r>
            <a:r>
              <a:rPr lang="en-GB" altLang="hu-HU" sz="2800" dirty="0" smtClean="0">
                <a:effectLst/>
              </a:rPr>
              <a:t>central tendency</a:t>
            </a:r>
          </a:p>
          <a:p>
            <a:pPr lvl="1">
              <a:lnSpc>
                <a:spcPct val="90000"/>
              </a:lnSpc>
            </a:pPr>
            <a:r>
              <a:rPr lang="en-GB" altLang="hu-HU" sz="2400" dirty="0" smtClean="0">
                <a:effectLst/>
              </a:rPr>
              <a:t>(Arithmetic) average / weighted (arithmetic) average</a:t>
            </a:r>
          </a:p>
          <a:p>
            <a:pPr lvl="1">
              <a:lnSpc>
                <a:spcPct val="90000"/>
              </a:lnSpc>
            </a:pPr>
            <a:r>
              <a:rPr lang="en-GB" altLang="hu-HU" sz="2400" dirty="0" smtClean="0">
                <a:effectLst/>
              </a:rPr>
              <a:t>Geometric average</a:t>
            </a:r>
          </a:p>
          <a:p>
            <a:pPr lvl="1">
              <a:lnSpc>
                <a:spcPct val="90000"/>
              </a:lnSpc>
            </a:pPr>
            <a:r>
              <a:rPr lang="en-GB" altLang="hu-HU" sz="2400" dirty="0" smtClean="0">
                <a:effectLst/>
              </a:rPr>
              <a:t>Median, modus (mode)</a:t>
            </a:r>
          </a:p>
          <a:p>
            <a:pPr>
              <a:lnSpc>
                <a:spcPct val="90000"/>
              </a:lnSpc>
            </a:pPr>
            <a:r>
              <a:rPr lang="en-GB" altLang="hu-HU" sz="2800" dirty="0" smtClean="0">
                <a:effectLst/>
              </a:rPr>
              <a:t>Marginal values</a:t>
            </a:r>
          </a:p>
          <a:p>
            <a:pPr lvl="1">
              <a:lnSpc>
                <a:spcPct val="90000"/>
              </a:lnSpc>
            </a:pPr>
            <a:r>
              <a:rPr lang="en-GB" altLang="hu-HU" sz="2400" dirty="0" smtClean="0">
                <a:effectLst/>
              </a:rPr>
              <a:t>Maximum</a:t>
            </a:r>
          </a:p>
          <a:p>
            <a:pPr lvl="1">
              <a:lnSpc>
                <a:spcPct val="90000"/>
              </a:lnSpc>
            </a:pPr>
            <a:r>
              <a:rPr lang="en-GB" altLang="hu-HU" sz="2400" dirty="0" smtClean="0">
                <a:effectLst/>
              </a:rPr>
              <a:t>Minimum</a:t>
            </a:r>
          </a:p>
          <a:p>
            <a:pPr>
              <a:lnSpc>
                <a:spcPct val="90000"/>
              </a:lnSpc>
            </a:pPr>
            <a:r>
              <a:rPr lang="en-GB" altLang="hu-HU" sz="2800" dirty="0" smtClean="0">
                <a:effectLst/>
              </a:rPr>
              <a:t>Range and standard deviation of the data series </a:t>
            </a:r>
            <a:r>
              <a:rPr lang="en-GB" altLang="hu-HU" sz="2800" dirty="0" smtClean="0">
                <a:effectLst/>
                <a:sym typeface="Wingdings" panose="05000000000000000000" pitchFamily="2" charset="2"/>
              </a:rPr>
              <a:t> for </a:t>
            </a:r>
            <a:r>
              <a:rPr lang="en-GB" altLang="hu-HU" sz="2800" dirty="0" smtClean="0">
                <a:effectLst/>
              </a:rPr>
              <a:t>dispersion (it conducts towards the indexes of regional inequalities)</a:t>
            </a:r>
          </a:p>
          <a:p>
            <a:pPr lvl="1">
              <a:lnSpc>
                <a:spcPct val="90000"/>
              </a:lnSpc>
            </a:pPr>
            <a:r>
              <a:rPr lang="en-GB" altLang="hu-HU" sz="2400" dirty="0" smtClean="0">
                <a:effectLst/>
              </a:rPr>
              <a:t>Range-typed indexes</a:t>
            </a:r>
          </a:p>
          <a:p>
            <a:pPr lvl="1">
              <a:lnSpc>
                <a:spcPct val="90000"/>
              </a:lnSpc>
            </a:pPr>
            <a:r>
              <a:rPr lang="en-GB" altLang="hu-HU" sz="2400" dirty="0" smtClean="0">
                <a:effectLst/>
              </a:rPr>
              <a:t>Standard deviation-typed indexes</a:t>
            </a:r>
          </a:p>
        </p:txBody>
      </p:sp>
    </p:spTree>
    <p:extLst>
      <p:ext uri="{BB962C8B-B14F-4D97-AF65-F5344CB8AC3E}">
        <p14:creationId xmlns:p14="http://schemas.microsoft.com/office/powerpoint/2010/main" xmlns="" val="227142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ikra">
  <a:themeElements>
    <a:clrScheme name="52. egyéni séma">
      <a:dk1>
        <a:srgbClr val="CCCCFF"/>
      </a:dk1>
      <a:lt1>
        <a:srgbClr val="000000"/>
      </a:lt1>
      <a:dk2>
        <a:srgbClr val="FFFFFF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000066"/>
      </a:hlink>
      <a:folHlink>
        <a:srgbClr val="99CC00"/>
      </a:folHlink>
    </a:clrScheme>
    <a:fontScheme name="Szikr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hu-H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Pct val="70000"/>
          <a:buFont typeface="Wingdings" pitchFamily="2" charset="2"/>
          <a:buChar char="n"/>
          <a:tabLst/>
          <a:defRPr kumimoji="0" lang="hu-HU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  <a:txDef>
      <a:spPr bwMode="auto">
        <a:noFill/>
        <a:extLst/>
      </a:spPr>
      <a:bodyPr/>
      <a:lstStyle>
        <a:defPPr algn="r" eaLnBrk="1" hangingPunct="1">
          <a:spcBef>
            <a:spcPct val="0"/>
          </a:spcBef>
          <a:buClrTx/>
          <a:buSzTx/>
          <a:buFontTx/>
          <a:buNone/>
          <a:defRPr sz="1000"/>
        </a:defPPr>
      </a:lstStyle>
    </a:txDef>
  </a:objectDefaults>
  <a:extraClrSchemeLst>
    <a:extraClrScheme>
      <a:clrScheme name="Szikra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zikra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zikra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10923</TotalTime>
  <Words>1074</Words>
  <Application>Microsoft Office PowerPoint</Application>
  <PresentationFormat>Egyéni</PresentationFormat>
  <Paragraphs>234</Paragraphs>
  <Slides>18</Slides>
  <Notes>4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19" baseType="lpstr">
      <vt:lpstr>Szikra</vt:lpstr>
      <vt:lpstr>Databases for regional analysis, characteristic values</vt:lpstr>
      <vt:lpstr>Information sources, types of data series</vt:lpstr>
      <vt:lpstr>3. dia</vt:lpstr>
      <vt:lpstr>4. dia</vt:lpstr>
      <vt:lpstr>Types of data series</vt:lpstr>
      <vt:lpstr>6. dia</vt:lpstr>
      <vt:lpstr>7. dia</vt:lpstr>
      <vt:lpstr>Characteristic values of data series</vt:lpstr>
      <vt:lpstr>Characteristic values of data series</vt:lpstr>
      <vt:lpstr>Mean values: averages</vt:lpstr>
      <vt:lpstr>Mean values: median and modus (mode)</vt:lpstr>
      <vt:lpstr>Marginal values and the range-typed indexes of inequality</vt:lpstr>
      <vt:lpstr>Steps of calculation unweighted relative range: for absolute indicators</vt:lpstr>
      <vt:lpstr>Calculation of unweighted relative range in Excel</vt:lpstr>
      <vt:lpstr>Steps of calculation weighted relative range: for relative indicators</vt:lpstr>
      <vt:lpstr>Steps of calculation weighted relative range: for relative indicators</vt:lpstr>
      <vt:lpstr>Calculation of weighted relative range in Excel</vt:lpstr>
      <vt:lpstr>Homeworks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Specializáció és koncentráció mérése</dc:title>
  <dc:creator>Laci</dc:creator>
  <cp:lastModifiedBy>Laci</cp:lastModifiedBy>
  <cp:revision>329</cp:revision>
  <dcterms:created xsi:type="dcterms:W3CDTF">2008-03-04T22:39:59Z</dcterms:created>
  <dcterms:modified xsi:type="dcterms:W3CDTF">2021-04-18T14:05:55Z</dcterms:modified>
</cp:coreProperties>
</file>