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7"/>
  </p:notesMasterIdLst>
  <p:sldIdLst>
    <p:sldId id="1545" r:id="rId2"/>
    <p:sldId id="1523" r:id="rId3"/>
    <p:sldId id="1542" r:id="rId4"/>
    <p:sldId id="1516" r:id="rId5"/>
    <p:sldId id="1517" r:id="rId6"/>
    <p:sldId id="1518" r:id="rId7"/>
    <p:sldId id="1519" r:id="rId8"/>
    <p:sldId id="1520" r:id="rId9"/>
    <p:sldId id="1524" r:id="rId10"/>
    <p:sldId id="1525" r:id="rId11"/>
    <p:sldId id="1526" r:id="rId12"/>
    <p:sldId id="1527" r:id="rId13"/>
    <p:sldId id="1528" r:id="rId14"/>
    <p:sldId id="1529" r:id="rId15"/>
    <p:sldId id="1530" r:id="rId16"/>
    <p:sldId id="1531" r:id="rId17"/>
    <p:sldId id="1546" r:id="rId18"/>
    <p:sldId id="1532" r:id="rId19"/>
    <p:sldId id="1533" r:id="rId20"/>
    <p:sldId id="1534" r:id="rId21"/>
    <p:sldId id="1535" r:id="rId22"/>
    <p:sldId id="1536" r:id="rId23"/>
    <p:sldId id="1537" r:id="rId24"/>
    <p:sldId id="1538" r:id="rId25"/>
    <p:sldId id="1521" r:id="rId26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3300"/>
    <a:srgbClr val="FFFF00"/>
    <a:srgbClr val="66FF33"/>
    <a:srgbClr val="FF00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576" autoAdjust="0"/>
  </p:normalViewPr>
  <p:slideViewPr>
    <p:cSldViewPr>
      <p:cViewPr varScale="1">
        <p:scale>
          <a:sx n="67" d="100"/>
          <a:sy n="67" d="100"/>
        </p:scale>
        <p:origin x="-57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D7ECBA-5F81-45F9-82D1-F2BB0B84312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553298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2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0206-E993-44B0-99CB-B7FF95202EF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9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0C39-10B6-422C-BAF9-962663E302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033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6118-B4CE-41AA-AF4A-843C23F2B79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53188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8B36-519B-4B25-8741-05564C6460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69565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02F35-E978-41A9-BE90-CAC663EBFD6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65320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2D6F-C9DE-40F8-8EE3-2FC053938B1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8960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2D51-EFB2-4043-85A5-511149ED17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1308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5002-330A-4F76-BC58-3B825ADF50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5926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6BC9-4DF1-480D-B332-A831D4ED72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84359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4C54-27B8-4476-BC71-C7AF5CBFEED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44336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4DB9-5527-47E0-91EF-9D5A9A3C4C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59311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B4FD-BA06-4FDC-9863-2C2D360600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9825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2C0DBF-98E6-4B6A-8F21-7BE04B963E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18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bank.org/en/home" TargetMode="External"/><Relationship Id="rId2" Type="http://schemas.openxmlformats.org/officeDocument/2006/relationships/hyperlink" Target="mailto:laszlo.jeney@uni-corvinus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bank.worldbank.org/source/world-development-indicator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olnar.andras.jozsef@gmail.com" TargetMode="External"/><Relationship Id="rId2" Type="http://schemas.openxmlformats.org/officeDocument/2006/relationships/hyperlink" Target="mailto:laszlo.jeney@uni-corvinus.h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0150" y="1844675"/>
            <a:ext cx="10991850" cy="2376488"/>
          </a:xfrm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altLang="hu-HU" dirty="0" smtClean="0">
                <a:solidFill>
                  <a:schemeClr val="hlink"/>
                </a:solidFill>
              </a:rPr>
              <a:t>Range- and standard deviation-typed indexes of inequalities</a:t>
            </a:r>
            <a:endParaRPr lang="hu-HU" altLang="hu-HU" dirty="0" smtClean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00150" y="5589588"/>
            <a:ext cx="109918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hu-HU" sz="2000" dirty="0"/>
              <a:t>Quantitative Methods, GIS</a:t>
            </a:r>
            <a:endParaRPr lang="en-GB" altLang="hu-HU" sz="20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hu-HU" sz="2000" dirty="0"/>
              <a:t>I. Regional and Environmental Economic Studies (</a:t>
            </a:r>
            <a:r>
              <a:rPr lang="en-US" altLang="hu-HU" sz="2000" dirty="0" err="1"/>
              <a:t>MSc</a:t>
            </a:r>
            <a:r>
              <a:rPr lang="en-US" altLang="hu-HU" sz="2000" dirty="0"/>
              <a:t>) </a:t>
            </a:r>
            <a:r>
              <a:rPr lang="en-US" altLang="hu-HU" sz="2000" dirty="0" err="1"/>
              <a:t>programme</a:t>
            </a:r>
            <a:endParaRPr lang="en-GB" altLang="hu-HU" sz="20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2000" dirty="0"/>
              <a:t>Spring </a:t>
            </a:r>
            <a:r>
              <a:rPr lang="en-GB" altLang="hu-HU" sz="2000" dirty="0"/>
              <a:t>term 20</a:t>
            </a:r>
            <a:r>
              <a:rPr lang="hu-HU" altLang="hu-HU" sz="2000" dirty="0"/>
              <a:t>20</a:t>
            </a:r>
            <a:r>
              <a:rPr lang="en-GB" altLang="hu-HU" sz="2000" dirty="0"/>
              <a:t>/202</a:t>
            </a:r>
            <a:r>
              <a:rPr lang="hu-HU" altLang="hu-HU" sz="2000" dirty="0"/>
              <a:t>1</a:t>
            </a:r>
            <a:r>
              <a:rPr lang="en-GB" altLang="hu-HU" sz="20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altLang="hu-HU" sz="2000" dirty="0"/>
              <a:t>CUB </a:t>
            </a:r>
            <a:r>
              <a:rPr lang="hu-HU" altLang="hu-HU" sz="2000" dirty="0"/>
              <a:t>Geo </a:t>
            </a:r>
            <a:r>
              <a:rPr lang="hu-HU" altLang="hu-HU" sz="2000" dirty="0" err="1"/>
              <a:t>Department</a:t>
            </a:r>
            <a:endParaRPr lang="en-GB" altLang="hu-HU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00150" y="4292600"/>
            <a:ext cx="10991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hu-HU" sz="2000" dirty="0" smtClean="0"/>
              <a:t>dr. László </a:t>
            </a:r>
            <a:r>
              <a:rPr lang="en-GB" altLang="hu-HU" sz="2000" cap="small" dirty="0" smtClean="0"/>
              <a:t>Jeney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hu-HU" sz="2000" dirty="0" smtClean="0"/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000" dirty="0" smtClean="0"/>
              <a:t>laszlo.</a:t>
            </a:r>
            <a:r>
              <a:rPr lang="en-GB" altLang="hu-HU" sz="2000" dirty="0" smtClean="0"/>
              <a:t>jeney@</a:t>
            </a:r>
            <a:r>
              <a:rPr lang="hu-HU" altLang="hu-HU" sz="2000" dirty="0" err="1" smtClean="0"/>
              <a:t>uni-corvinus.hu</a:t>
            </a:r>
            <a:endParaRPr lang="en-GB" alt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B3BCA3B-C4B2-417B-96FB-E4B9E58EDC5A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u-HU" altLang="hu-HU" sz="100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(Unweighted) standard deviation: for absolute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24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r>
                  <a:rPr lang="en-GB" altLang="hu-HU" sz="2400" dirty="0" smtClean="0">
                    <a:effectLst/>
                  </a:rPr>
                  <a:t>The average of the squared deviation of the values (</a:t>
                </a:r>
                <a:r>
                  <a:rPr lang="en-GB" altLang="hu-HU" sz="2400" i="1" dirty="0" smtClean="0">
                    <a:effectLst/>
                  </a:rPr>
                  <a:t>x</a:t>
                </a:r>
                <a:r>
                  <a:rPr lang="en-GB" altLang="hu-HU" sz="2400" i="1" baseline="-25000" dirty="0" smtClean="0">
                    <a:effectLst/>
                  </a:rPr>
                  <a:t>i</a:t>
                </a:r>
                <a:r>
                  <a:rPr lang="en-GB" altLang="hu-HU" sz="2400" dirty="0" smtClean="0">
                    <a:effectLst/>
                  </a:rPr>
                  <a:t>) of the data series from the average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formula</a:t>
                </a:r>
              </a:p>
              <a:p>
                <a:pPr marL="0" lvl="1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altLang="hu-H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GB" altLang="hu-HU" sz="200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altLang="hu-HU" sz="2000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altLang="hu-HU" sz="2000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GB" altLang="hu-HU" sz="2000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GB" altLang="hu-HU" sz="2000" b="0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</m:nary>
                            </m:num>
                            <m:den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 eaLnBrk="1" hangingPunct="1"/>
                <a:r>
                  <a:rPr lang="en-GB" altLang="hu-HU" sz="2000" i="1" dirty="0" smtClean="0">
                    <a:effectLst/>
                  </a:rPr>
                  <a:t>x</a:t>
                </a:r>
                <a:r>
                  <a:rPr lang="en-GB" altLang="hu-HU" sz="2000" i="1" baseline="-25000" dirty="0" smtClean="0">
                    <a:effectLst/>
                  </a:rPr>
                  <a:t>i</a:t>
                </a:r>
                <a:r>
                  <a:rPr lang="en-GB" altLang="hu-HU" sz="2000" dirty="0" smtClean="0">
                    <a:effectLst/>
                  </a:rPr>
                  <a:t> = absolute indicator for region </a:t>
                </a:r>
                <a:r>
                  <a:rPr lang="en-GB" altLang="hu-HU" sz="2000" i="1" dirty="0" smtClean="0">
                    <a:effectLst/>
                  </a:rPr>
                  <a:t>‘</a:t>
                </a:r>
                <a:r>
                  <a:rPr lang="en-GB" altLang="hu-HU" sz="2000" i="1" dirty="0" err="1" smtClean="0">
                    <a:effectLst/>
                  </a:rPr>
                  <a:t>i</a:t>
                </a:r>
                <a:r>
                  <a:rPr lang="en-GB" altLang="hu-HU" sz="2000" i="1" dirty="0" smtClean="0">
                    <a:effectLst/>
                  </a:rPr>
                  <a:t>’</a:t>
                </a:r>
              </a:p>
              <a:p>
                <a:pPr lvl="1" eaLnBrk="1" hangingPunct="1"/>
                <a:r>
                  <a:rPr lang="en-GB" altLang="hu-HU" sz="2000" i="1" dirty="0" smtClean="0">
                    <a:effectLst/>
                  </a:rPr>
                  <a:t>n</a:t>
                </a:r>
                <a:r>
                  <a:rPr lang="en-GB" altLang="hu-HU" sz="2000" dirty="0" smtClean="0">
                    <a:effectLst/>
                  </a:rPr>
                  <a:t> = number of elements (number of regions)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calculation</a:t>
                </a:r>
              </a:p>
              <a:p>
                <a:pPr lvl="1" eaLnBrk="1" hangingPunct="1"/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Excel: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i="1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i="1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STDEVP() (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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and not STDEV)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Possible </a:t>
                </a:r>
                <a:r>
                  <a:rPr lang="en-GB" altLang="hu-HU" sz="2400" dirty="0">
                    <a:effectLst/>
                  </a:rPr>
                  <a:t>i</a:t>
                </a:r>
                <a:r>
                  <a:rPr lang="en-GB" altLang="hu-HU" sz="2400" dirty="0" smtClean="0">
                    <a:effectLst/>
                  </a:rPr>
                  <a:t>nterval of its values: 0 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≤</a:t>
                </a:r>
                <a:r>
                  <a:rPr lang="en-GB" altLang="hu-HU" sz="2400" dirty="0" smtClean="0">
                    <a:effectLst/>
                  </a:rPr>
                  <a:t> </a:t>
                </a:r>
                <a:r>
                  <a:rPr lang="en-GB" altLang="hu-HU" sz="2400" i="1" dirty="0" smtClean="0">
                    <a:effectLst/>
                    <a:cs typeface="Tahoma" panose="020B0604030504040204" pitchFamily="34" charset="0"/>
                  </a:rPr>
                  <a:t>σ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 ≤ ∞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The higher is the index, the higher is the inequality</a:t>
                </a:r>
                <a:endParaRPr lang="en-GB" altLang="hu-HU" sz="2000" dirty="0" smtClean="0">
                  <a:effectLst/>
                  <a:cs typeface="Tahoma" panose="020B0604030504040204" pitchFamily="34" charset="0"/>
                </a:endParaRPr>
              </a:p>
              <a:p>
                <a:pPr eaLnBrk="1" hangingPunct="1"/>
                <a:r>
                  <a:rPr lang="hu-HU" altLang="hu-HU" sz="2400" dirty="0" err="1" smtClean="0">
                    <a:effectLst/>
                    <a:cs typeface="Tahoma" panose="020B0604030504040204" pitchFamily="34" charset="0"/>
                  </a:rPr>
                  <a:t>Its</a:t>
                </a:r>
                <a:r>
                  <a:rPr lang="hu-HU" altLang="hu-HU" sz="2400" dirty="0" smtClean="0">
                    <a:effectLst/>
                    <a:cs typeface="Tahoma" panose="020B0604030504040204" pitchFamily="34" charset="0"/>
                  </a:rPr>
                  <a:t> m</a:t>
                </a:r>
                <a:r>
                  <a:rPr lang="en-GB" altLang="hu-HU" sz="2400" dirty="0" err="1" smtClean="0">
                    <a:effectLst/>
                    <a:cs typeface="Tahoma" panose="020B0604030504040204" pitchFamily="34" charset="0"/>
                  </a:rPr>
                  <a:t>easure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: like the measure of the original values (</a:t>
                </a:r>
                <a:r>
                  <a:rPr lang="en-GB" altLang="hu-HU" sz="2400" i="1" dirty="0" smtClean="0">
                    <a:effectLst/>
                    <a:cs typeface="Tahoma" panose="020B0604030504040204" pitchFamily="34" charset="0"/>
                  </a:rPr>
                  <a:t>x</a:t>
                </a:r>
                <a:r>
                  <a:rPr lang="en-GB" altLang="hu-HU" sz="2400" i="1" baseline="-25000" dirty="0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51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blipFill rotWithShape="0">
                <a:blip r:embed="rId2" cstate="print"/>
                <a:stretch>
                  <a:fillRect l="-277" t="-973" b="-1338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853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1F5E8FC-E7BD-4CC4-AB35-787FADA052C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u-HU" altLang="hu-HU" sz="100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(Unweighted) relative standard deviation: for </a:t>
            </a:r>
            <a:r>
              <a:rPr lang="hu-HU" altLang="hu-HU" sz="3600" dirty="0" err="1" smtClean="0">
                <a:solidFill>
                  <a:schemeClr val="hlink"/>
                </a:solidFill>
              </a:rPr>
              <a:t>absolute</a:t>
            </a:r>
            <a:r>
              <a:rPr lang="en-GB" altLang="hu-HU" sz="3600" dirty="0" smtClean="0">
                <a:solidFill>
                  <a:schemeClr val="hlink"/>
                </a:solidFill>
              </a:rPr>
              <a:t>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48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r>
                  <a:rPr lang="en-GB" altLang="hu-HU" sz="2400" dirty="0" smtClean="0">
                    <a:effectLst/>
                  </a:rPr>
                  <a:t>The real inequalities are measured by relative standard deviation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formula</a:t>
                </a:r>
              </a:p>
              <a:p>
                <a:pPr marL="0" lvl="1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𝑣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𝜎</m:t>
                        </m:r>
                      </m:num>
                      <m:den>
                        <m:bar>
                          <m:barPr>
                            <m:pos m:val="top"/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  <a:cs typeface="Tahoma" panose="020B0604030504040204" pitchFamily="34" charset="0"/>
                              </a:rPr>
                            </m:ctrlPr>
                          </m:bar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cs typeface="Tahoma" panose="020B0604030504040204" pitchFamily="34" charset="0"/>
                              </a:rPr>
                              <m:t>𝑥</m:t>
                            </m:r>
                          </m:e>
                        </m:bar>
                      </m:den>
                    </m:f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∗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100</m:t>
                    </m:r>
                  </m:oMath>
                </a14:m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𝑟𝑒𝑙𝑎𝑡𝑖𝑣𝑒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𝑠𝑡𝑎𝑛𝑑𝑎𝑟𝑑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𝑑𝑒𝑣𝑖𝑎𝑡𝑖𝑜𝑛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𝑠𝑡𝑎𝑛𝑑𝑎𝑟𝑑</m:t>
                        </m:r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 </m:t>
                        </m:r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𝑑𝑒𝑣𝑖𝑎𝑡𝑖𝑜𝑛</m:t>
                        </m:r>
                      </m:num>
                      <m:den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𝑎𝑣𝑒𝑟𝑎𝑔𝑒</m:t>
                        </m:r>
                      </m:den>
                    </m:f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∗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100</m:t>
                    </m:r>
                  </m:oMath>
                </a14:m>
                <a:endParaRPr lang="en-GB" altLang="hu-HU" sz="2000" i="1" dirty="0" smtClean="0">
                  <a:effectLst/>
                  <a:cs typeface="Tahoma" panose="020B0604030504040204" pitchFamily="34" charset="0"/>
                </a:endParaRPr>
              </a:p>
              <a:p>
                <a:pPr lvl="1" eaLnBrk="1" hangingPunct="1"/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σ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= standard deviation of </a:t>
                </a:r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x</a:t>
                </a:r>
                <a:r>
                  <a:rPr lang="en-GB" altLang="hu-HU" sz="2000" i="1" baseline="-25000" dirty="0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data series</a:t>
                </a:r>
              </a:p>
              <a:p>
                <a:pPr lvl="1" eaLnBrk="1" hangingPunct="1"/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x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= average of </a:t>
                </a:r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x</a:t>
                </a:r>
                <a:r>
                  <a:rPr lang="en-GB" altLang="hu-HU" sz="2000" i="1" baseline="-25000" dirty="0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data series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calculation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Divide the (‘normal’ or unweighted) standard deviation with the (‘normal’ or unweighted) average and multiply with 100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Possible interval of its values: 0 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≤</a:t>
                </a:r>
                <a:r>
                  <a:rPr lang="en-GB" altLang="hu-HU" sz="2400" dirty="0" smtClean="0">
                    <a:effectLst/>
                  </a:rPr>
                  <a:t> </a:t>
                </a:r>
                <a:r>
                  <a:rPr lang="en-GB" altLang="hu-HU" sz="2400" i="1" dirty="0" smtClean="0">
                    <a:effectLst/>
                  </a:rPr>
                  <a:t>v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 ≤ ∞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The higher is the index, the higher is the inequality</a:t>
                </a:r>
                <a:endParaRPr lang="en-GB" altLang="hu-HU" sz="2000" dirty="0" smtClean="0">
                  <a:effectLst/>
                  <a:cs typeface="Tahoma" panose="020B0604030504040204" pitchFamily="34" charset="0"/>
                </a:endParaRPr>
              </a:p>
              <a:p>
                <a:pPr eaLnBrk="1" hangingPunct="1"/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Its measure: %</a:t>
                </a:r>
              </a:p>
            </p:txBody>
          </p:sp>
        </mc:Choice>
        <mc:Fallback>
          <p:sp>
            <p:nvSpPr>
              <p:cNvPr id="614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blipFill rotWithShape="0">
                <a:blip r:embed="rId2" cstate="print"/>
                <a:stretch>
                  <a:fillRect l="-277" t="-973" r="-444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28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9095C0E-924F-4ED4-9F5A-EEFD0A420E48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u-HU" altLang="hu-HU" sz="100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Weighted standard deviation: for relative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72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The average of the squared deviation of the values (</a:t>
                </a:r>
                <a:r>
                  <a:rPr lang="en-GB" altLang="hu-HU" sz="2400" i="1" dirty="0" err="1" smtClean="0">
                    <a:effectLst/>
                  </a:rPr>
                  <a:t>y</a:t>
                </a:r>
                <a:r>
                  <a:rPr lang="en-GB" altLang="hu-HU" sz="2400" i="1" baseline="-25000" dirty="0" err="1" smtClean="0">
                    <a:effectLst/>
                  </a:rPr>
                  <a:t>i</a:t>
                </a:r>
                <a:r>
                  <a:rPr lang="en-GB" altLang="hu-HU" sz="2400" dirty="0" smtClean="0">
                    <a:effectLst/>
                  </a:rPr>
                  <a:t>) of the data series from the weighted average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Its formula</a:t>
                </a:r>
              </a:p>
              <a:p>
                <a:pPr marL="0" lvl="1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altLang="hu-H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GB" altLang="hu-HU" sz="200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altLang="hu-HU" sz="200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altLang="hu-HU" sz="2000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altLang="hu-HU" sz="2000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bar>
                                            <m:barPr>
                                              <m:pos m:val="top"/>
                                              <m:ctrlPr>
                                                <a:rPr lang="en-GB" altLang="hu-HU" sz="200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en-GB" altLang="hu-HU" sz="2000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bar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GB" altLang="hu-HU" sz="20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GB" altLang="hu-H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hu-HU" sz="20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GB" altLang="hu-HU" sz="20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altLang="hu-H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GB" altLang="hu-HU" sz="200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hu-HU" sz="20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altLang="hu-HU" sz="20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GB" altLang="hu-HU" sz="2000" i="1" dirty="0" err="1" smtClean="0">
                    <a:effectLst/>
                  </a:rPr>
                  <a:t>y</a:t>
                </a:r>
                <a:r>
                  <a:rPr lang="en-GB" altLang="hu-HU" sz="2000" i="1" baseline="-25000" dirty="0" err="1" smtClean="0">
                    <a:effectLst/>
                  </a:rPr>
                  <a:t>i</a:t>
                </a:r>
                <a:r>
                  <a:rPr lang="en-GB" altLang="hu-HU" sz="2000" dirty="0" smtClean="0">
                    <a:effectLst/>
                  </a:rPr>
                  <a:t> = relative indicator for region </a:t>
                </a:r>
                <a:r>
                  <a:rPr lang="en-GB" altLang="hu-HU" sz="2000" i="1" dirty="0" smtClean="0">
                    <a:effectLst/>
                  </a:rPr>
                  <a:t>‘</a:t>
                </a:r>
                <a:r>
                  <a:rPr lang="en-GB" altLang="hu-HU" sz="2000" i="1" dirty="0" err="1" smtClean="0">
                    <a:effectLst/>
                  </a:rPr>
                  <a:t>i</a:t>
                </a:r>
                <a:r>
                  <a:rPr lang="en-GB" altLang="hu-HU" sz="2000" i="1" dirty="0" smtClean="0">
                    <a:effectLst/>
                  </a:rPr>
                  <a:t>’</a:t>
                </a:r>
                <a:endParaRPr lang="en-GB" altLang="hu-HU" sz="2000" dirty="0" smtClean="0">
                  <a:effectLst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GB" altLang="hu-HU" sz="2000" i="1" dirty="0" smtClean="0">
                    <a:effectLst/>
                  </a:rPr>
                  <a:t>f</a:t>
                </a:r>
                <a:r>
                  <a:rPr lang="en-GB" altLang="hu-HU" sz="2000" i="1" baseline="-25000" dirty="0" smtClean="0">
                    <a:effectLst/>
                  </a:rPr>
                  <a:t>i</a:t>
                </a:r>
                <a:r>
                  <a:rPr lang="en-GB" altLang="hu-HU" sz="2000" dirty="0" smtClean="0">
                    <a:effectLst/>
                  </a:rPr>
                  <a:t> = weight (the nominator of the relative indicator)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Possible interval of its values: 0 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≤</a:t>
                </a:r>
                <a:r>
                  <a:rPr lang="en-GB" altLang="hu-HU" sz="2400" dirty="0" smtClean="0">
                    <a:effectLst/>
                  </a:rPr>
                  <a:t> </a:t>
                </a:r>
                <a:r>
                  <a:rPr lang="en-GB" altLang="hu-HU" sz="2400" i="1" dirty="0" smtClean="0">
                    <a:effectLst/>
                    <a:cs typeface="Tahoma" panose="020B0604030504040204" pitchFamily="34" charset="0"/>
                  </a:rPr>
                  <a:t>σ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 ≤ ∞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The higher is the index, the higher is the inequality</a:t>
                </a:r>
                <a:endParaRPr lang="en-GB" altLang="hu-HU" sz="2000" dirty="0" smtClean="0">
                  <a:effectLst/>
                  <a:cs typeface="Tahoma" panose="020B0604030504040204" pitchFamily="34" charset="0"/>
                </a:endParaRPr>
              </a:p>
              <a:p>
                <a:pPr eaLnBrk="1" hangingPunct="1"/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Its measure: like the measure of the original values (</a:t>
                </a:r>
                <a:r>
                  <a:rPr lang="en-GB" altLang="hu-HU" sz="2400" i="1" dirty="0" err="1" smtClean="0">
                    <a:effectLst/>
                    <a:cs typeface="Tahoma" panose="020B0604030504040204" pitchFamily="34" charset="0"/>
                  </a:rPr>
                  <a:t>y</a:t>
                </a:r>
                <a:r>
                  <a:rPr lang="en-GB" altLang="hu-HU" sz="2400" i="1" baseline="-25000" dirty="0" err="1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717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blipFill rotWithShape="0">
                <a:blip r:embed="rId2" cstate="print"/>
                <a:stretch>
                  <a:fillRect l="-277" t="-170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52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07E7525-7C54-45EB-A3D4-77F7BD45D428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hu-HU" altLang="hu-HU" sz="1000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weighted standard deviation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0150" y="1844675"/>
            <a:ext cx="10991850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weighted average of the relative indicator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For each territory calculate the deviation (difference) of the examined relative indicator from the weighted average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Excel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GB" altLang="hu-HU" sz="2000" dirty="0" smtClean="0">
                <a:effectLst/>
              </a:rPr>
              <a:t>with the usage of $ symbol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For each territory square these differences (results from prev. subtraction)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Excel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with the usage of ^2 symbols: right Alt Gr + 3 together, then 2</a:t>
            </a:r>
            <a:endParaRPr lang="en-GB" altLang="hu-HU" sz="2000" dirty="0" smtClean="0">
              <a:effectLst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For each territory multiply these squared values (results from the previous square) with the weight belonging to the relative indicator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Excel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s</a:t>
            </a:r>
            <a:r>
              <a:rPr lang="en-GB" altLang="hu-HU" sz="2000" dirty="0" smtClean="0">
                <a:effectLst/>
              </a:rPr>
              <a:t>teps 2–4 are solved in a single column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Sum these products (results from the previous multiplication)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sum of the products with the sum of the weights)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Extract the square root of this quotient (from the previous division)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Excel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GB" altLang="hu-HU" sz="2000" dirty="0" smtClean="0">
                <a:effectLst/>
              </a:rPr>
              <a:t>^0,5</a:t>
            </a:r>
          </a:p>
        </p:txBody>
      </p:sp>
    </p:spTree>
    <p:extLst>
      <p:ext uri="{BB962C8B-B14F-4D97-AF65-F5344CB8AC3E}">
        <p14:creationId xmlns:p14="http://schemas.microsoft.com/office/powerpoint/2010/main" xmlns="" val="27354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5D1816D-CA0C-40D5-93D0-0DDAAE3270A1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hu-HU" altLang="hu-HU" sz="1000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Weighted relative standard deviation: for relative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r>
                  <a:rPr lang="en-GB" altLang="hu-HU" sz="2400" dirty="0" smtClean="0">
                    <a:effectLst/>
                  </a:rPr>
                  <a:t>The real inequalities are measured by relative standard deviation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In case of relative indicators: with weighted relative standard deviation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formula</a:t>
                </a:r>
              </a:p>
              <a:p>
                <a:pPr marL="0" lvl="1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𝑣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𝜎</m:t>
                        </m:r>
                      </m:num>
                      <m:den>
                        <m:bar>
                          <m:barPr>
                            <m:pos m:val="top"/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  <a:cs typeface="Tahoma" panose="020B0604030504040204" pitchFamily="34" charset="0"/>
                              </a:rPr>
                            </m:ctrlPr>
                          </m:bar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cs typeface="Tahoma" panose="020B0604030504040204" pitchFamily="34" charset="0"/>
                              </a:rPr>
                              <m:t>𝑦</m:t>
                            </m:r>
                          </m:e>
                        </m:bar>
                      </m:den>
                    </m:f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∗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100</m:t>
                    </m:r>
                  </m:oMath>
                </a14:m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𝑟𝑒𝑙𝑎𝑡𝑖𝑣𝑒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𝑠𝑡𝑎𝑛𝑑𝑎𝑟𝑑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𝑑𝑒𝑣𝑖𝑎𝑡𝑖𝑜𝑛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𝑠𝑡𝑎𝑛𝑑𝑎𝑟𝑑</m:t>
                        </m:r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 </m:t>
                        </m:r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𝑑𝑒𝑣𝑖𝑎𝑡𝑖𝑜𝑛</m:t>
                        </m:r>
                      </m:num>
                      <m:den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𝑎𝑣𝑒𝑟𝑎𝑔𝑒</m:t>
                        </m:r>
                      </m:den>
                    </m:f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∗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100</m:t>
                    </m:r>
                  </m:oMath>
                </a14:m>
                <a:endParaRPr lang="en-GB" altLang="hu-HU" sz="2000" i="1" dirty="0" smtClean="0">
                  <a:effectLst/>
                  <a:cs typeface="Tahoma" panose="020B0604030504040204" pitchFamily="34" charset="0"/>
                </a:endParaRPr>
              </a:p>
              <a:p>
                <a:pPr lvl="1" eaLnBrk="1" hangingPunct="1"/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σ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=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cs typeface="Tahoma" panose="020B0604030504040204" pitchFamily="34" charset="0"/>
                  </a:rPr>
                  <a:t>weighted 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standard deviation of </a:t>
                </a:r>
                <a:r>
                  <a:rPr lang="en-GB" altLang="hu-HU" sz="2000" i="1" dirty="0" err="1" smtClean="0">
                    <a:effectLst/>
                    <a:cs typeface="Tahoma" panose="020B0604030504040204" pitchFamily="34" charset="0"/>
                  </a:rPr>
                  <a:t>y</a:t>
                </a:r>
                <a:r>
                  <a:rPr lang="en-GB" altLang="hu-HU" sz="2000" i="1" baseline="-25000" dirty="0" err="1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data series</a:t>
                </a:r>
              </a:p>
              <a:p>
                <a:pPr lvl="1" eaLnBrk="1" hangingPunct="1"/>
                <a:r>
                  <a:rPr lang="en-GB" altLang="hu-HU" sz="2000" i="1" dirty="0" smtClean="0">
                    <a:effectLst/>
                    <a:cs typeface="Tahoma" panose="020B0604030504040204" pitchFamily="34" charset="0"/>
                  </a:rPr>
                  <a:t>y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=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cs typeface="Tahoma" panose="020B0604030504040204" pitchFamily="34" charset="0"/>
                  </a:rPr>
                  <a:t>weighted 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average of </a:t>
                </a:r>
                <a:r>
                  <a:rPr lang="en-GB" altLang="hu-HU" sz="2000" i="1" dirty="0" err="1" smtClean="0">
                    <a:effectLst/>
                    <a:cs typeface="Tahoma" panose="020B0604030504040204" pitchFamily="34" charset="0"/>
                  </a:rPr>
                  <a:t>y</a:t>
                </a:r>
                <a:r>
                  <a:rPr lang="en-GB" altLang="hu-HU" sz="2000" i="1" baseline="-25000" dirty="0" err="1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data series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Its calculation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Divide the weighted standard deviation with the weighted average and multiply with 100</a:t>
                </a:r>
              </a:p>
              <a:p>
                <a:pPr eaLnBrk="1" hangingPunct="1"/>
                <a:r>
                  <a:rPr lang="en-GB" altLang="hu-HU" sz="2400" dirty="0" smtClean="0">
                    <a:effectLst/>
                  </a:rPr>
                  <a:t>Possible interval of its values: 0 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≤</a:t>
                </a:r>
                <a:r>
                  <a:rPr lang="en-GB" altLang="hu-HU" sz="2400" dirty="0" smtClean="0">
                    <a:effectLst/>
                  </a:rPr>
                  <a:t> </a:t>
                </a:r>
                <a:r>
                  <a:rPr lang="en-GB" altLang="hu-HU" sz="2400" i="1" dirty="0" smtClean="0">
                    <a:effectLst/>
                  </a:rPr>
                  <a:t>v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 ≤ ∞</a:t>
                </a:r>
              </a:p>
              <a:p>
                <a:pPr lvl="1" eaLnBrk="1" hangingPunct="1"/>
                <a:r>
                  <a:rPr lang="en-GB" altLang="hu-HU" sz="2000" dirty="0" smtClean="0">
                    <a:effectLst/>
                  </a:rPr>
                  <a:t>The higher is the index, the higher is the inequality</a:t>
                </a:r>
                <a:endParaRPr lang="en-GB" altLang="hu-HU" sz="2000" dirty="0" smtClean="0">
                  <a:effectLst/>
                  <a:cs typeface="Tahoma" panose="020B0604030504040204" pitchFamily="34" charset="0"/>
                </a:endParaRPr>
              </a:p>
              <a:p>
                <a:pPr eaLnBrk="1" hangingPunct="1"/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Its measure: %</a:t>
                </a:r>
              </a:p>
            </p:txBody>
          </p:sp>
        </mc:Choice>
        <mc:Fallback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200150" y="1844675"/>
                <a:ext cx="10991850" cy="5013325"/>
              </a:xfrm>
              <a:blipFill rotWithShape="0">
                <a:blip r:embed="rId2" cstate="print"/>
                <a:stretch>
                  <a:fillRect l="-277" t="-97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324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523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403401056"/>
              </p:ext>
            </p:extLst>
          </p:nvPr>
        </p:nvGraphicFramePr>
        <p:xfrm>
          <a:off x="1200150" y="1844675"/>
          <a:ext cx="10991849" cy="4876200"/>
        </p:xfrm>
        <a:graphic>
          <a:graphicData uri="http://schemas.openxmlformats.org/drawingml/2006/table">
            <a:tbl>
              <a:tblPr/>
              <a:tblGrid>
                <a:gridCol w="215330"/>
                <a:gridCol w="2520280"/>
                <a:gridCol w="1296144"/>
                <a:gridCol w="576064"/>
                <a:gridCol w="1656184"/>
                <a:gridCol w="1728192"/>
                <a:gridCol w="1224136"/>
                <a:gridCol w="1775519"/>
              </a:tblGrid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deviation from average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square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weighting</a:t>
                      </a:r>
                    </a:p>
                  </a:txBody>
                  <a:tcPr marL="91434" marR="91434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=B2*C2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=B2-B$7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361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=E2^2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361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=F2*C2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–1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-B$7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–5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-B$7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112.5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-B$7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=SUM(D2:D5)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526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=SUM(G2:G5)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weighted average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=D6/C6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52.6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=G6/C6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weighted standard deviation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7.25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=G7^0,5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91434" marR="91434" marT="45690" marB="4569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weighted relative standard deviation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145.05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=B8/B7*100</a:t>
                      </a: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3" name="Dia számának helye 5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EE4D5FC-BD02-4642-8F58-97C7EF35718F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hu-HU" altLang="hu-HU" sz="1000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Calculation of weighted relative standard deviation in Excel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844675"/>
            <a:ext cx="8694738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D44C39-96BB-4442-8B0C-48E811B6AE70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hu-HU" altLang="hu-HU" sz="1000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σ convergence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919536" y="6048523"/>
            <a:ext cx="3024188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GB" altLang="hu-HU" sz="2000" i="1" dirty="0" smtClean="0"/>
              <a:t>Source of data:</a:t>
            </a:r>
            <a:r>
              <a:rPr lang="en-GB" altLang="hu-HU" sz="2000" dirty="0" smtClean="0"/>
              <a:t> EuroStat</a:t>
            </a:r>
            <a:endParaRPr lang="en-GB" altLang="hu-HU" sz="2000" dirty="0"/>
          </a:p>
        </p:txBody>
      </p:sp>
      <p:sp>
        <p:nvSpPr>
          <p:cNvPr id="2" name="Szövegdoboz 1"/>
          <p:cNvSpPr txBox="1"/>
          <p:nvPr/>
        </p:nvSpPr>
        <p:spPr bwMode="auto">
          <a:xfrm rot="16200000">
            <a:off x="1039473" y="4655337"/>
            <a:ext cx="885000" cy="276999"/>
          </a:xfrm>
          <a:prstGeom prst="rect">
            <a:avLst/>
          </a:prstGeom>
          <a:solidFill>
            <a:schemeClr val="bg1"/>
          </a:solidFill>
          <a:extLst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200" b="1" dirty="0" smtClean="0"/>
              <a:t>%</a:t>
            </a:r>
            <a:endParaRPr lang="hu-HU" sz="1200" b="1" dirty="0"/>
          </a:p>
        </p:txBody>
      </p:sp>
      <p:sp>
        <p:nvSpPr>
          <p:cNvPr id="4" name="Téglalap 3"/>
          <p:cNvSpPr/>
          <p:nvPr/>
        </p:nvSpPr>
        <p:spPr bwMode="auto">
          <a:xfrm>
            <a:off x="8400256" y="3789040"/>
            <a:ext cx="1368152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</a:pPr>
            <a:endParaRPr kumimoji="0" lang="hu-HU" sz="2800" b="0" i="0" u="none" strike="noStrike" cap="none" normalizeH="0" baseline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 bwMode="auto">
          <a:xfrm>
            <a:off x="8400256" y="3722419"/>
            <a:ext cx="1368152" cy="1015663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200" dirty="0" smtClean="0"/>
              <a:t>dual index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200" dirty="0" smtClean="0"/>
              <a:t>Hoover index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200" dirty="0" smtClean="0"/>
              <a:t>Gini coefficient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200" dirty="0" smtClean="0"/>
              <a:t>w. rel. </a:t>
            </a:r>
            <a:r>
              <a:rPr lang="en-GB" sz="1200" dirty="0" err="1" smtClean="0"/>
              <a:t>st.</a:t>
            </a:r>
            <a:r>
              <a:rPr lang="en-GB" sz="1200" dirty="0" smtClean="0"/>
              <a:t> dev.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200" dirty="0" smtClean="0"/>
              <a:t>relative range</a:t>
            </a:r>
            <a:endParaRPr lang="en-GB" sz="1200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68408" y="1844675"/>
            <a:ext cx="242359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hu-HU" sz="2400" dirty="0" smtClean="0">
                <a:effectLst/>
              </a:rPr>
              <a:t>Sorting the values of indexes of regional inequality to chronological order</a:t>
            </a:r>
          </a:p>
          <a:p>
            <a:pPr lvl="1" eaLnBrk="1" hangingPunct="1"/>
            <a:r>
              <a:rPr lang="en-GB" altLang="hu-HU" sz="2000" dirty="0" smtClean="0">
                <a:effectLst/>
              </a:rPr>
              <a:t>Generally according to the standard deviation</a:t>
            </a:r>
          </a:p>
          <a:p>
            <a:pPr lvl="1" eaLnBrk="1" hangingPunct="1"/>
            <a:r>
              <a:rPr lang="en-GB" altLang="hu-HU" sz="2000" dirty="0" smtClean="0">
                <a:effectLst/>
              </a:rPr>
              <a:t>Decreasing trend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</a:t>
            </a:r>
            <a:r>
              <a:rPr lang="en-GB" altLang="hu-HU" sz="2000" dirty="0" smtClean="0">
                <a:effectLst/>
              </a:rPr>
              <a:t> σ convergence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39616" y="2060848"/>
            <a:ext cx="5112568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indent="0" algn="r">
              <a:spcBef>
                <a:spcPct val="0"/>
              </a:spcBef>
              <a:buClrTx/>
              <a:buSzTx/>
              <a:buNone/>
            </a:pPr>
            <a:r>
              <a:rPr lang="en-US" altLang="hu-HU" sz="2000" dirty="0" smtClean="0"/>
              <a:t>Change of the development inequalities among the European cities, 1995–2004</a:t>
            </a:r>
            <a:endParaRPr lang="en-GB" alt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0051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9FD3930-1C61-416C-837D-BFBB9EBDB0E7}" type="slidenum">
              <a:rPr lang="hu-HU" altLang="hu-HU" sz="1000"/>
              <a:pPr algn="r" eaLnBrk="1" hangingPunct="1"/>
              <a:t>17</a:t>
            </a:fld>
            <a:endParaRPr lang="hu-HU" altLang="hu-HU" sz="1000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>
              <a:defRPr/>
            </a:pPr>
            <a:r>
              <a:rPr lang="hu-HU" altLang="hu-HU" sz="3600" dirty="0" err="1" smtClean="0">
                <a:solidFill>
                  <a:schemeClr val="hlink"/>
                </a:solidFill>
              </a:rPr>
              <a:t>Homework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0150" y="1844675"/>
            <a:ext cx="10991850" cy="5013325"/>
          </a:xfrm>
          <a:noFill/>
        </p:spPr>
        <p:txBody>
          <a:bodyPr/>
          <a:lstStyle/>
          <a:p>
            <a:r>
              <a:rPr lang="hu-HU" altLang="hu-HU" sz="2400" dirty="0" err="1" smtClean="0">
                <a:effectLst/>
              </a:rPr>
              <a:t>Calculate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characteristic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values</a:t>
            </a:r>
            <a:r>
              <a:rPr lang="hu-HU" altLang="hu-HU" sz="2400" dirty="0" smtClean="0">
                <a:effectLst/>
              </a:rPr>
              <a:t> and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relative</a:t>
            </a:r>
            <a:r>
              <a:rPr lang="hu-HU" altLang="hu-HU" sz="2400" dirty="0" smtClean="0">
                <a:effectLst/>
              </a:rPr>
              <a:t> standard </a:t>
            </a:r>
            <a:r>
              <a:rPr lang="hu-HU" altLang="hu-HU" sz="2400" dirty="0" err="1" smtClean="0">
                <a:effectLst/>
              </a:rPr>
              <a:t>deviation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for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Latin American </a:t>
            </a:r>
            <a:r>
              <a:rPr lang="hu-HU" altLang="hu-HU" sz="2400" dirty="0" err="1" smtClean="0">
                <a:effectLst/>
              </a:rPr>
              <a:t>countries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for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b="1" dirty="0" err="1" smtClean="0">
                <a:effectLst/>
              </a:rPr>
              <a:t>population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number</a:t>
            </a:r>
            <a:r>
              <a:rPr lang="hu-HU" altLang="hu-HU" sz="2400" dirty="0" smtClean="0">
                <a:effectLst/>
              </a:rPr>
              <a:t> and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b="1" dirty="0" smtClean="0">
                <a:effectLst/>
              </a:rPr>
              <a:t>GDP per </a:t>
            </a:r>
            <a:r>
              <a:rPr lang="hu-HU" altLang="hu-HU" sz="2400" b="1" dirty="0" err="1" smtClean="0">
                <a:effectLst/>
              </a:rPr>
              <a:t>capita</a:t>
            </a:r>
            <a:r>
              <a:rPr lang="hu-HU" altLang="hu-HU" sz="2400" b="1" dirty="0" smtClean="0">
                <a:effectLst/>
              </a:rPr>
              <a:t> </a:t>
            </a:r>
            <a:r>
              <a:rPr lang="hu-HU" altLang="hu-HU" sz="2400" dirty="0" smtClean="0">
                <a:effectLst/>
              </a:rPr>
              <a:t>(PPP, </a:t>
            </a:r>
            <a:r>
              <a:rPr lang="hu-HU" altLang="hu-HU" sz="2400" dirty="0" err="1" smtClean="0">
                <a:effectLst/>
              </a:rPr>
              <a:t>constant</a:t>
            </a:r>
            <a:r>
              <a:rPr lang="hu-HU" altLang="hu-HU" sz="2400" dirty="0" smtClean="0">
                <a:effectLst/>
              </a:rPr>
              <a:t> 2017 </a:t>
            </a:r>
            <a:r>
              <a:rPr lang="hu-HU" altLang="hu-HU" sz="2400" dirty="0" err="1" smtClean="0">
                <a:effectLst/>
              </a:rPr>
              <a:t>international</a:t>
            </a:r>
            <a:r>
              <a:rPr lang="hu-HU" altLang="hu-HU" sz="2400" dirty="0" smtClean="0">
                <a:effectLst/>
              </a:rPr>
              <a:t> $)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smtClean="0">
                <a:effectLst/>
              </a:rPr>
              <a:t>Total, (</a:t>
            </a:r>
            <a:r>
              <a:rPr lang="hu-HU" altLang="hu-HU" sz="2000" dirty="0" err="1" smtClean="0">
                <a:effectLst/>
              </a:rPr>
              <a:t>weighted</a:t>
            </a:r>
            <a:r>
              <a:rPr lang="hu-HU" altLang="hu-HU" sz="2000" dirty="0" smtClean="0">
                <a:effectLst/>
              </a:rPr>
              <a:t>) </a:t>
            </a:r>
            <a:r>
              <a:rPr lang="hu-HU" altLang="hu-HU" sz="2000" dirty="0" err="1" smtClean="0">
                <a:effectLst/>
              </a:rPr>
              <a:t>average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smtClean="0">
                <a:effectLst/>
              </a:rPr>
              <a:t>Maximum, minimum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</a:rPr>
              <a:t>Range</a:t>
            </a:r>
            <a:r>
              <a:rPr lang="hu-HU" altLang="hu-HU" sz="2000" dirty="0" smtClean="0">
                <a:effectLst/>
              </a:rPr>
              <a:t>, (</a:t>
            </a:r>
            <a:r>
              <a:rPr lang="hu-HU" altLang="hu-HU" sz="2000" dirty="0" err="1" smtClean="0">
                <a:effectLst/>
              </a:rPr>
              <a:t>weighted</a:t>
            </a:r>
            <a:r>
              <a:rPr lang="hu-HU" altLang="hu-HU" sz="2000" dirty="0" smtClean="0">
                <a:effectLst/>
              </a:rPr>
              <a:t>) </a:t>
            </a:r>
            <a:r>
              <a:rPr lang="hu-HU" altLang="hu-HU" sz="2000" dirty="0" err="1" smtClean="0">
                <a:effectLst/>
              </a:rPr>
              <a:t>relative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range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smtClean="0">
                <a:effectLst/>
              </a:rPr>
              <a:t>(</a:t>
            </a:r>
            <a:r>
              <a:rPr lang="hu-HU" altLang="hu-HU" sz="2000" dirty="0" err="1" smtClean="0">
                <a:effectLst/>
              </a:rPr>
              <a:t>Weighted</a:t>
            </a:r>
            <a:r>
              <a:rPr lang="hu-HU" altLang="hu-HU" sz="2000" dirty="0" smtClean="0">
                <a:effectLst/>
              </a:rPr>
              <a:t>) standard </a:t>
            </a:r>
            <a:r>
              <a:rPr lang="hu-HU" altLang="hu-HU" sz="2000" dirty="0" err="1" smtClean="0">
                <a:effectLst/>
              </a:rPr>
              <a:t>deviation</a:t>
            </a:r>
            <a:r>
              <a:rPr lang="hu-HU" altLang="hu-HU" sz="2000" dirty="0" smtClean="0">
                <a:effectLst/>
              </a:rPr>
              <a:t>, (</a:t>
            </a:r>
            <a:r>
              <a:rPr lang="hu-HU" altLang="hu-HU" sz="2000" dirty="0" err="1" smtClean="0">
                <a:effectLst/>
              </a:rPr>
              <a:t>weighted</a:t>
            </a:r>
            <a:r>
              <a:rPr lang="hu-HU" altLang="hu-HU" sz="2000" dirty="0" smtClean="0">
                <a:effectLst/>
              </a:rPr>
              <a:t>) </a:t>
            </a:r>
            <a:r>
              <a:rPr lang="hu-HU" altLang="hu-HU" sz="2000" dirty="0" err="1" smtClean="0">
                <a:effectLst/>
              </a:rPr>
              <a:t>relative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standard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deviation</a:t>
            </a: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 err="1" smtClean="0">
                <a:effectLst/>
              </a:rPr>
              <a:t>Submission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by</a:t>
            </a:r>
            <a:r>
              <a:rPr lang="hu-HU" altLang="hu-HU" sz="2400" dirty="0" smtClean="0">
                <a:effectLst/>
              </a:rPr>
              <a:t> email</a:t>
            </a:r>
          </a:p>
          <a:p>
            <a:pPr lvl="1">
              <a:lnSpc>
                <a:spcPct val="90000"/>
              </a:lnSpc>
            </a:pPr>
            <a:r>
              <a:rPr lang="en-US" altLang="hu-HU" sz="2000" dirty="0" smtClean="0">
                <a:effectLst/>
              </a:rPr>
              <a:t>Deadline: 7th April (Wednesday) midnight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  <a:hlinkClick r:id="rId2"/>
              </a:rPr>
              <a:t>laszlo.jeney</a:t>
            </a:r>
            <a:r>
              <a:rPr lang="hu-HU" altLang="hu-HU" sz="2000" dirty="0" smtClean="0">
                <a:effectLst/>
                <a:hlinkClick r:id="rId2"/>
              </a:rPr>
              <a:t>@</a:t>
            </a:r>
            <a:r>
              <a:rPr lang="hu-HU" altLang="hu-HU" sz="2000" dirty="0" err="1" smtClean="0">
                <a:effectLst/>
                <a:hlinkClick r:id="rId2"/>
              </a:rPr>
              <a:t>uni-corvinus.hu</a:t>
            </a: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 smtClean="0">
                <a:effectLst/>
              </a:rPr>
              <a:t>No </a:t>
            </a:r>
            <a:r>
              <a:rPr lang="hu-HU" altLang="hu-HU" sz="2400" dirty="0" err="1" smtClean="0">
                <a:effectLst/>
              </a:rPr>
              <a:t>lesson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on</a:t>
            </a:r>
            <a:r>
              <a:rPr lang="hu-HU" altLang="hu-HU" sz="2400" dirty="0" smtClean="0">
                <a:effectLst/>
              </a:rPr>
              <a:t> 29</a:t>
            </a:r>
            <a:r>
              <a:rPr lang="hu-HU" altLang="hu-HU" sz="2400" baseline="30000" dirty="0" smtClean="0">
                <a:effectLst/>
              </a:rPr>
              <a:t>th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March</a:t>
            </a:r>
            <a:r>
              <a:rPr lang="hu-HU" altLang="hu-HU" sz="2400" dirty="0" smtClean="0">
                <a:effectLst/>
              </a:rPr>
              <a:t> and 5</a:t>
            </a:r>
            <a:r>
              <a:rPr lang="hu-HU" altLang="hu-HU" sz="2400" baseline="30000" dirty="0" smtClean="0">
                <a:effectLst/>
              </a:rPr>
              <a:t>th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April</a:t>
            </a:r>
            <a:endParaRPr lang="hu-HU" altLang="hu-HU" sz="2400" dirty="0" smtClean="0">
              <a:effectLst/>
            </a:endParaRPr>
          </a:p>
          <a:p>
            <a:r>
              <a:rPr lang="hu-HU" altLang="hu-HU" sz="2400" dirty="0" err="1" smtClean="0">
                <a:effectLst/>
              </a:rPr>
              <a:t>Discover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statistical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indicators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or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WorldBank</a:t>
            </a:r>
            <a:r>
              <a:rPr lang="hu-HU" altLang="hu-HU" sz="2400" dirty="0" smtClean="0">
                <a:effectLst/>
              </a:rPr>
              <a:t>: </a:t>
            </a:r>
            <a:r>
              <a:rPr lang="hu-HU" altLang="hu-HU" sz="2400" dirty="0" err="1" smtClean="0">
                <a:effectLst/>
                <a:hlinkClick r:id="rId3"/>
              </a:rPr>
              <a:t>worldbank.org</a:t>
            </a:r>
            <a:endParaRPr lang="hu-HU" altLang="hu-HU" sz="2400" dirty="0" smtClean="0">
              <a:effectLst/>
            </a:endParaRPr>
          </a:p>
          <a:p>
            <a:pPr lvl="1"/>
            <a:r>
              <a:rPr lang="en-US" altLang="hu-HU" sz="2000" dirty="0" smtClean="0">
                <a:effectLst/>
              </a:rPr>
              <a:t>WDI, World Development Indicators: </a:t>
            </a:r>
            <a:r>
              <a:rPr lang="en-US" altLang="hu-HU" sz="2000" dirty="0" smtClean="0">
                <a:effectLst/>
                <a:hlinkClick r:id="rId4"/>
              </a:rPr>
              <a:t>https://databank.worldbank.org/source/world-development-indicators</a:t>
            </a:r>
            <a:endParaRPr lang="hu-HU" altLang="hu-H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altLang="hu-HU" dirty="0">
                <a:solidFill>
                  <a:schemeClr val="hlink"/>
                </a:solidFill>
              </a:rPr>
              <a:t>Measure of geographical </a:t>
            </a:r>
            <a:r>
              <a:rPr lang="en-US" altLang="hu-HU" dirty="0" smtClean="0">
                <a:solidFill>
                  <a:schemeClr val="hlink"/>
                </a:solidFill>
              </a:rPr>
              <a:t>concentration</a:t>
            </a:r>
            <a:endParaRPr lang="en-GB" altLang="hu-HU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3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2C171ED-ECD9-4D43-9C79-0866D032324E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hu-HU" altLang="hu-HU" sz="1000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US" altLang="hu-HU" sz="3600" dirty="0">
                <a:solidFill>
                  <a:schemeClr val="hlink"/>
                </a:solidFill>
              </a:rPr>
              <a:t>Inequality indexes measuring regional </a:t>
            </a:r>
            <a:r>
              <a:rPr lang="en-US" altLang="hu-HU" sz="3600" dirty="0" smtClean="0">
                <a:solidFill>
                  <a:schemeClr val="hlink"/>
                </a:solidFill>
              </a:rPr>
              <a:t>distribution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hu-HU" sz="2400" dirty="0" err="1" smtClean="0">
                <a:effectLst/>
              </a:rPr>
              <a:t>Herfindahl</a:t>
            </a:r>
            <a:r>
              <a:rPr lang="en-GB" altLang="hu-HU" sz="2400" dirty="0" smtClean="0">
                <a:effectLst/>
              </a:rPr>
              <a:t>–Hirschman index: for the measurement of the geographical concentration of a phenomenon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GB" altLang="hu-HU" sz="2000" dirty="0" smtClean="0">
                <a:effectLst/>
              </a:rPr>
              <a:t>Regional data series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g</a:t>
            </a:r>
            <a:r>
              <a:rPr lang="en-GB" altLang="hu-HU" sz="2000" dirty="0" smtClean="0">
                <a:effectLst/>
              </a:rPr>
              <a:t>eographical concentration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GB" altLang="hu-HU" sz="2000" dirty="0" smtClean="0">
                <a:effectLst/>
              </a:rPr>
              <a:t>Branch statistics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e</a:t>
            </a:r>
            <a:r>
              <a:rPr lang="en-GB" altLang="hu-HU" sz="2000" dirty="0" smtClean="0">
                <a:effectLst/>
              </a:rPr>
              <a:t>conomic concentration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GB" altLang="hu-HU" sz="2000" dirty="0" smtClean="0">
                <a:effectLst/>
              </a:rPr>
              <a:t>Social statistics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 social concentration</a:t>
            </a:r>
            <a:endParaRPr lang="en-GB" altLang="hu-HU" sz="2400" dirty="0" smtClean="0">
              <a:effectLst/>
            </a:endParaRPr>
          </a:p>
          <a:p>
            <a:pPr lvl="1"/>
            <a:r>
              <a:rPr lang="en-GB" altLang="hu-HU" sz="2000" dirty="0" smtClean="0">
                <a:effectLst/>
              </a:rPr>
              <a:t>Evenly or concentrated distribution of 1 absolute indicator?</a:t>
            </a:r>
          </a:p>
          <a:p>
            <a:r>
              <a:rPr lang="en-GB" altLang="hu-HU" sz="2400" dirty="0" smtClean="0">
                <a:effectLst/>
              </a:rPr>
              <a:t>Hoover index: for the comparison of regional distributions of two phenomenon</a:t>
            </a:r>
          </a:p>
          <a:p>
            <a:pPr lvl="1"/>
            <a:r>
              <a:rPr lang="en-GB" altLang="hu-HU" sz="2000" dirty="0" smtClean="0">
                <a:effectLst/>
              </a:rPr>
              <a:t>Similar or dissimilar distribution of 2 absolute indicators?</a:t>
            </a:r>
          </a:p>
          <a:p>
            <a:pPr lvl="1"/>
            <a:r>
              <a:rPr lang="en-GB" altLang="hu-HU" sz="2000" dirty="0" smtClean="0">
                <a:effectLst/>
              </a:rPr>
              <a:t>Low or high inequality of 1 relative indicator?</a:t>
            </a:r>
          </a:p>
        </p:txBody>
      </p:sp>
    </p:spTree>
    <p:extLst>
      <p:ext uri="{BB962C8B-B14F-4D97-AF65-F5344CB8AC3E}">
        <p14:creationId xmlns:p14="http://schemas.microsoft.com/office/powerpoint/2010/main" xmlns="" val="32323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A55F43-76EB-4E93-AF80-A423245831C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u-HU" altLang="hu-HU" sz="1000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More often used statistical tools for measuring regional inequalities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Indexes of regional polarization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Range-typed indexes of inequality: relative range (Q), range-ratio (K)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Duality index (D)</a:t>
            </a:r>
          </a:p>
          <a:p>
            <a:pPr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Standard deviation-typed indexes of inequality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(Weighted) standard deviation (σ)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(Weighted) relative standard deviation (v)</a:t>
            </a:r>
          </a:p>
          <a:p>
            <a:pPr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Inequality indexes measuring regional distribution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Measurement of geographical concentration: </a:t>
            </a:r>
            <a:r>
              <a:rPr lang="en-GB" altLang="hu-HU" sz="2000" dirty="0" err="1" smtClean="0">
                <a:effectLst/>
              </a:rPr>
              <a:t>Herfindahl</a:t>
            </a:r>
            <a:r>
              <a:rPr lang="en-GB" altLang="hu-HU" sz="2000" dirty="0" smtClean="0">
                <a:effectLst/>
              </a:rPr>
              <a:t>–Hirschman index (HH)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Comparison of regional distributions of 2 indicators: Hoover index (H)</a:t>
            </a:r>
          </a:p>
          <a:p>
            <a:pPr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More complex methods for measure regional inequalities</a:t>
            </a:r>
          </a:p>
          <a:p>
            <a:pPr lvl="1">
              <a:lnSpc>
                <a:spcPct val="90000"/>
              </a:lnSpc>
            </a:pPr>
            <a:r>
              <a:rPr lang="en-GB" altLang="hu-HU" sz="2000" dirty="0" smtClean="0">
                <a:effectLst/>
              </a:rPr>
              <a:t>Gini coefficient (G)</a:t>
            </a:r>
          </a:p>
        </p:txBody>
      </p:sp>
    </p:spTree>
    <p:extLst>
      <p:ext uri="{BB962C8B-B14F-4D97-AF65-F5344CB8AC3E}">
        <p14:creationId xmlns:p14="http://schemas.microsoft.com/office/powerpoint/2010/main" xmlns="" val="39494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2C171ED-ECD9-4D43-9C79-0866D032324E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hu-HU" altLang="hu-HU" sz="1000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GB" altLang="hu-HU" sz="3600" dirty="0" err="1" smtClean="0">
                <a:solidFill>
                  <a:schemeClr val="hlink"/>
                </a:solidFill>
              </a:rPr>
              <a:t>Herfindahl</a:t>
            </a:r>
            <a:r>
              <a:rPr lang="en-GB" altLang="hu-HU" sz="3600" dirty="0" smtClean="0">
                <a:solidFill>
                  <a:schemeClr val="hlink"/>
                </a:solidFill>
              </a:rPr>
              <a:t>–Hirschman index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48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 altLang="hu-HU" sz="2400" dirty="0" smtClean="0">
                    <a:effectLst/>
                  </a:rPr>
                  <a:t>It is able to be calculated only for absolute indicators (able to be summed)</a:t>
                </a:r>
              </a:p>
              <a:p>
                <a:r>
                  <a:rPr lang="en-GB" altLang="hu-HU" sz="2400" dirty="0" smtClean="0">
                    <a:effectLst/>
                  </a:rPr>
                  <a:t>Its formula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b="0" i="1" smtClean="0">
                          <a:effectLst/>
                          <a:latin typeface="Cambria Math" panose="02040503050406030204" pitchFamily="18" charset="0"/>
                        </a:rPr>
                        <m:t>𝐻𝐻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hu-H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altLang="hu-HU" sz="200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altLang="hu-HU" sz="2000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altLang="hu-HU" sz="2000" b="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GB" altLang="hu-HU" sz="2000" i="1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GB" altLang="hu-HU" sz="200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altLang="hu-HU" sz="2000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altLang="hu-HU" sz="2000" b="0" i="1" smtClean="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/>
                <a:r>
                  <a:rPr lang="en-GB" altLang="hu-HU" sz="2000" i="1" dirty="0" smtClean="0">
                    <a:effectLst/>
                  </a:rPr>
                  <a:t>x</a:t>
                </a:r>
                <a:r>
                  <a:rPr lang="en-GB" altLang="hu-HU" sz="2000" i="1" baseline="-25000" dirty="0" smtClean="0">
                    <a:effectLst/>
                  </a:rPr>
                  <a:t>i</a:t>
                </a:r>
                <a:r>
                  <a:rPr lang="en-GB" altLang="hu-HU" sz="2000" dirty="0" smtClean="0">
                    <a:effectLst/>
                  </a:rPr>
                  <a:t> = absolute indicator for region </a:t>
                </a:r>
                <a:r>
                  <a:rPr lang="en-GB" altLang="hu-HU" sz="2000" i="1" dirty="0" smtClean="0">
                    <a:effectLst/>
                  </a:rPr>
                  <a:t>‘</a:t>
                </a:r>
                <a:r>
                  <a:rPr lang="en-GB" altLang="hu-HU" sz="2000" i="1" dirty="0" err="1" smtClean="0">
                    <a:effectLst/>
                  </a:rPr>
                  <a:t>i</a:t>
                </a:r>
                <a:r>
                  <a:rPr lang="en-GB" altLang="hu-HU" sz="2000" i="1" dirty="0" smtClean="0">
                    <a:effectLst/>
                  </a:rPr>
                  <a:t>’</a:t>
                </a:r>
              </a:p>
              <a:p>
                <a:pPr lvl="1"/>
                <a:r>
                  <a:rPr lang="en-GB" altLang="hu-HU" sz="2000" i="1" dirty="0" err="1" smtClean="0">
                    <a:effectLst/>
                    <a:cs typeface="Tahoma" panose="020B0604030504040204" pitchFamily="34" charset="0"/>
                  </a:rPr>
                  <a:t>Σx</a:t>
                </a:r>
                <a:r>
                  <a:rPr lang="en-GB" altLang="hu-HU" sz="2400" i="1" baseline="-25000" dirty="0" err="1" smtClean="0">
                    <a:effectLst/>
                    <a:cs typeface="Tahoma" panose="020B0604030504040204" pitchFamily="34" charset="0"/>
                  </a:rPr>
                  <a:t>i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= absolute indicator for the total area</a:t>
                </a:r>
              </a:p>
              <a:p>
                <a:r>
                  <a:rPr lang="en-GB" altLang="hu-HU" sz="2400" dirty="0" smtClean="0">
                    <a:effectLst/>
                  </a:rPr>
                  <a:t>Possible interval of its values: 1/n 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≤</a:t>
                </a:r>
                <a:r>
                  <a:rPr lang="en-GB" altLang="hu-HU" sz="2400" dirty="0" smtClean="0">
                    <a:effectLst/>
                  </a:rPr>
                  <a:t> </a:t>
                </a:r>
                <a:r>
                  <a:rPr lang="en-GB" altLang="hu-HU" sz="2400" i="1" dirty="0" smtClean="0">
                    <a:effectLst/>
                  </a:rPr>
                  <a:t>HH</a:t>
                </a:r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 ≤ 1</a:t>
                </a:r>
              </a:p>
              <a:p>
                <a:pPr lvl="1"/>
                <a:r>
                  <a:rPr lang="en-GB" altLang="hu-HU" sz="2000" dirty="0" smtClean="0">
                    <a:effectLst/>
                  </a:rPr>
                  <a:t>The higher is the index, the higher is the inequality</a:t>
                </a:r>
                <a:endParaRPr lang="en-GB" altLang="hu-HU" sz="2000" dirty="0" smtClean="0">
                  <a:effectLst/>
                  <a:cs typeface="Tahoma" panose="020B0604030504040204" pitchFamily="34" charset="0"/>
                </a:endParaRPr>
              </a:p>
              <a:p>
                <a:pPr lvl="1"/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It could occur that the</a:t>
                </a:r>
                <a:r>
                  <a:rPr lang="en-GB" altLang="hu-HU" sz="2000" dirty="0">
                    <a:effectLst/>
                    <a:cs typeface="Tahoma" panose="020B0604030504040204" pitchFamily="34" charset="0"/>
                  </a:rPr>
                  <a:t> 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value of HH is smaller at lower territorial level</a:t>
                </a:r>
              </a:p>
              <a:p>
                <a:pPr lvl="1"/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Small values 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effectLst/>
                    <a:cs typeface="Tahoma" panose="020B0604030504040204" pitchFamily="34" charset="0"/>
                  </a:rPr>
                  <a:t> rounding to 3 or 4 digits</a:t>
                </a:r>
              </a:p>
              <a:p>
                <a:r>
                  <a:rPr lang="en-GB" altLang="hu-HU" sz="2400" dirty="0" smtClean="0">
                    <a:effectLst/>
                    <a:cs typeface="Tahoma" panose="020B0604030504040204" pitchFamily="34" charset="0"/>
                  </a:rPr>
                  <a:t>Its measure: – no measure</a:t>
                </a:r>
              </a:p>
            </p:txBody>
          </p:sp>
        </mc:Choice>
        <mc:Fallback>
          <p:sp>
            <p:nvSpPr>
              <p:cNvPr id="614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blipFill rotWithShape="0">
                <a:blip r:embed="rId2" cstate="print"/>
                <a:stretch>
                  <a:fillRect l="-277" t="-97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128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D6CCF56-2DBD-4FF8-AF95-06AFB0F06532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hu-HU" altLang="hu-HU" sz="100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GB" altLang="hu-HU" sz="3600" dirty="0">
                <a:solidFill>
                  <a:schemeClr val="hlink"/>
                </a:solidFill>
              </a:rPr>
              <a:t>Steps of calculation </a:t>
            </a:r>
            <a:r>
              <a:rPr lang="hu-HU" altLang="hu-HU" sz="3600" dirty="0" err="1" smtClean="0">
                <a:solidFill>
                  <a:schemeClr val="hlink"/>
                </a:solidFill>
              </a:rPr>
              <a:t>Herfindahl</a:t>
            </a:r>
            <a:r>
              <a:rPr lang="hu-HU" altLang="hu-HU" sz="3600" dirty="0" smtClean="0">
                <a:solidFill>
                  <a:schemeClr val="hlink"/>
                </a:solidFill>
              </a:rPr>
              <a:t>–</a:t>
            </a:r>
            <a:r>
              <a:rPr lang="hu-HU" altLang="hu-HU" sz="3600" dirty="0" err="1" smtClean="0">
                <a:solidFill>
                  <a:schemeClr val="hlink"/>
                </a:solidFill>
              </a:rPr>
              <a:t>Hirschman</a:t>
            </a:r>
            <a:r>
              <a:rPr lang="hu-HU" altLang="hu-HU" sz="3600" dirty="0" smtClean="0">
                <a:solidFill>
                  <a:schemeClr val="hlink"/>
                </a:solidFill>
              </a:rPr>
              <a:t> index</a:t>
            </a:r>
            <a:endParaRPr lang="hu-HU" altLang="hu-HU" sz="3600" dirty="0">
              <a:solidFill>
                <a:schemeClr val="hlink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800" dirty="0" smtClean="0">
                <a:effectLst/>
              </a:rPr>
              <a:t>Sum the examined data series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800" dirty="0" smtClean="0">
                <a:effectLst/>
              </a:rPr>
              <a:t>For each territory divide the value of the given territory with this total value (result of the previous addition)</a:t>
            </a:r>
          </a:p>
          <a:p>
            <a:pPr marL="914400" lvl="1" indent="-457200"/>
            <a:r>
              <a:rPr lang="en-GB" altLang="hu-HU" sz="2400" dirty="0" smtClean="0">
                <a:effectLst/>
              </a:rPr>
              <a:t>Excel </a:t>
            </a:r>
            <a:r>
              <a:rPr lang="en-GB" altLang="hu-HU" sz="24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GB" altLang="hu-HU" sz="2400" dirty="0" smtClean="0">
                <a:effectLst/>
              </a:rPr>
              <a:t>with the usage of $ symbol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800" dirty="0" smtClean="0">
                <a:effectLst/>
              </a:rPr>
              <a:t>For each territory square these quotients (results from the previous division)</a:t>
            </a:r>
            <a:endParaRPr lang="en-GB" altLang="hu-HU" sz="2400" dirty="0" smtClean="0">
              <a:effectLst/>
            </a:endParaRPr>
          </a:p>
          <a:p>
            <a:pPr marL="914400" lvl="1" indent="-457200"/>
            <a:r>
              <a:rPr lang="en-GB" altLang="hu-HU" sz="2400" dirty="0" smtClean="0">
                <a:effectLst/>
              </a:rPr>
              <a:t>Excel </a:t>
            </a:r>
            <a:r>
              <a:rPr lang="en-GB" altLang="hu-HU" sz="24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GB" altLang="hu-HU" sz="2400" dirty="0" smtClean="0">
                <a:effectLst/>
              </a:rPr>
              <a:t>with the usage of ^2 symbols: right Alt Gr + 3 together, then 2</a:t>
            </a:r>
          </a:p>
          <a:p>
            <a:pPr marL="914400" lvl="1" indent="-457200"/>
            <a:r>
              <a:rPr lang="en-GB" altLang="hu-HU" sz="2400" dirty="0" smtClean="0">
                <a:effectLst/>
              </a:rPr>
              <a:t>Excel </a:t>
            </a:r>
            <a:r>
              <a:rPr lang="en-GB" altLang="hu-HU" sz="2400" dirty="0" smtClean="0">
                <a:effectLst/>
                <a:sym typeface="Wingdings" panose="05000000000000000000" pitchFamily="2" charset="2"/>
              </a:rPr>
              <a:t> s</a:t>
            </a:r>
            <a:r>
              <a:rPr lang="en-GB" altLang="hu-HU" sz="2400" dirty="0" smtClean="0">
                <a:effectLst/>
              </a:rPr>
              <a:t>teps 2–3 are solved in a single column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800" dirty="0" smtClean="0">
                <a:effectLst/>
              </a:rPr>
              <a:t>Sum these squared values (results from the previous square)</a:t>
            </a:r>
          </a:p>
        </p:txBody>
      </p:sp>
    </p:spTree>
    <p:extLst>
      <p:ext uri="{BB962C8B-B14F-4D97-AF65-F5344CB8AC3E}">
        <p14:creationId xmlns:p14="http://schemas.microsoft.com/office/powerpoint/2010/main" xmlns="" val="12276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BF1F40F-0CE7-490A-AB60-FFD4C900A5D9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hu-HU" altLang="hu-HU" sz="100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Calculation of </a:t>
            </a:r>
            <a:r>
              <a:rPr lang="en-GB" altLang="hu-HU" sz="3600" dirty="0" err="1" smtClean="0">
                <a:solidFill>
                  <a:schemeClr val="hlink"/>
                </a:solidFill>
              </a:rPr>
              <a:t>Herfindahl</a:t>
            </a:r>
            <a:r>
              <a:rPr lang="en-GB" altLang="hu-HU" sz="3600" dirty="0" smtClean="0">
                <a:solidFill>
                  <a:schemeClr val="hlink"/>
                </a:solidFill>
              </a:rPr>
              <a:t>–Hirschman index in Excel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9228133"/>
              </p:ext>
            </p:extLst>
          </p:nvPr>
        </p:nvGraphicFramePr>
        <p:xfrm>
          <a:off x="1169988" y="1844675"/>
          <a:ext cx="11022014" cy="3987062"/>
        </p:xfrm>
        <a:graphic>
          <a:graphicData uri="http://schemas.openxmlformats.org/drawingml/2006/table">
            <a:tbl>
              <a:tblPr/>
              <a:tblGrid>
                <a:gridCol w="2203130"/>
                <a:gridCol w="2205251"/>
                <a:gridCol w="2205252"/>
                <a:gridCol w="2205251"/>
                <a:gridCol w="2203130"/>
              </a:tblGrid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quotient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square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=B2/B$6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0.16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=C2^2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=SUM(B2:B5)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Herfindahl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</a:t>
                      </a: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Hirshman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index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0.3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=SUM(D2:D5)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45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5C9148-D484-4DDD-B358-068FFBA3FC45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hu-HU" altLang="hu-HU" sz="100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Theoretical maximal value of </a:t>
            </a:r>
            <a:r>
              <a:rPr lang="en-GB" altLang="hu-HU" sz="3600" dirty="0" err="1" smtClean="0">
                <a:solidFill>
                  <a:schemeClr val="hlink"/>
                </a:solidFill>
              </a:rPr>
              <a:t>Herfindahl</a:t>
            </a:r>
            <a:r>
              <a:rPr lang="en-GB" altLang="hu-HU" sz="3600" dirty="0" smtClean="0">
                <a:solidFill>
                  <a:schemeClr val="hlink"/>
                </a:solidFill>
              </a:rPr>
              <a:t>–Hirschman index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1463868"/>
              </p:ext>
            </p:extLst>
          </p:nvPr>
        </p:nvGraphicFramePr>
        <p:xfrm>
          <a:off x="1169988" y="1844675"/>
          <a:ext cx="11022014" cy="3987062"/>
        </p:xfrm>
        <a:graphic>
          <a:graphicData uri="http://schemas.openxmlformats.org/drawingml/2006/table">
            <a:tbl>
              <a:tblPr/>
              <a:tblGrid>
                <a:gridCol w="2203130"/>
                <a:gridCol w="2205251"/>
                <a:gridCol w="2205252"/>
                <a:gridCol w="2205251"/>
                <a:gridCol w="2203130"/>
              </a:tblGrid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quotient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square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=B2/B$6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=C2^2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=SUM(B2:B5)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Herfindahl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</a:t>
                      </a: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Hirshman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index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hu-HU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=SUM(D2:D5)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63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 számának helye 7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0F83AEE-4881-4112-A58F-BB962DA5B3E1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hu-HU" altLang="hu-HU" sz="100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Theoretical minimal value of </a:t>
            </a:r>
            <a:r>
              <a:rPr lang="en-GB" altLang="hu-HU" sz="3600" dirty="0" err="1" smtClean="0">
                <a:solidFill>
                  <a:schemeClr val="hlink"/>
                </a:solidFill>
              </a:rPr>
              <a:t>Herfindahl</a:t>
            </a:r>
            <a:r>
              <a:rPr lang="en-GB" altLang="hu-HU" sz="3600" dirty="0" smtClean="0">
                <a:solidFill>
                  <a:schemeClr val="hlink"/>
                </a:solidFill>
              </a:rPr>
              <a:t>–Hirschman index (in case of 4 territorial units)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1230818"/>
              </p:ext>
            </p:extLst>
          </p:nvPr>
        </p:nvGraphicFramePr>
        <p:xfrm>
          <a:off x="1169988" y="1844675"/>
          <a:ext cx="11022014" cy="3987062"/>
        </p:xfrm>
        <a:graphic>
          <a:graphicData uri="http://schemas.openxmlformats.org/drawingml/2006/table">
            <a:tbl>
              <a:tblPr/>
              <a:tblGrid>
                <a:gridCol w="2203130"/>
                <a:gridCol w="2205251"/>
                <a:gridCol w="2205252"/>
                <a:gridCol w="2205251"/>
                <a:gridCol w="2203130"/>
              </a:tblGrid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quotient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square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=B2/B$6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=C2^2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0.0625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=SUM(B2:B5)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29" marB="4572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Herfindahl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</a:t>
                      </a: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Hirshman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index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0.25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=SUM(D2:D5)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39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9FD3930-1C61-416C-837D-BFBB9EBDB0E7}" type="slidenum">
              <a:rPr lang="hu-HU" altLang="hu-HU" sz="1000"/>
              <a:pPr algn="r" eaLnBrk="1" hangingPunct="1"/>
              <a:t>25</a:t>
            </a:fld>
            <a:endParaRPr lang="hu-HU" altLang="hu-HU" sz="1000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>
              <a:defRPr/>
            </a:pPr>
            <a:r>
              <a:rPr lang="hu-HU" altLang="hu-HU" sz="3600" dirty="0" err="1" smtClean="0">
                <a:solidFill>
                  <a:schemeClr val="hlink"/>
                </a:solidFill>
              </a:rPr>
              <a:t>Homeworks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0150" y="1844675"/>
            <a:ext cx="10991850" cy="50133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 err="1" smtClean="0">
                <a:effectLst/>
              </a:rPr>
              <a:t>Calculate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following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measurements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for</a:t>
            </a:r>
            <a:r>
              <a:rPr lang="hu-HU" altLang="hu-HU" sz="2400" dirty="0" smtClean="0">
                <a:effectLst/>
              </a:rPr>
              <a:t> an </a:t>
            </a:r>
            <a:r>
              <a:rPr lang="hu-HU" altLang="hu-HU" sz="2400" dirty="0" err="1" smtClean="0">
                <a:effectLst/>
              </a:rPr>
              <a:t>absolute</a:t>
            </a:r>
            <a:r>
              <a:rPr lang="hu-HU" altLang="hu-HU" sz="2400" dirty="0" smtClean="0">
                <a:effectLst/>
              </a:rPr>
              <a:t> and a </a:t>
            </a:r>
            <a:r>
              <a:rPr lang="hu-HU" altLang="hu-HU" sz="2400" dirty="0" err="1" smtClean="0">
                <a:effectLst/>
              </a:rPr>
              <a:t>relative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indicator</a:t>
            </a:r>
            <a:r>
              <a:rPr lang="hu-HU" altLang="hu-HU" sz="2400" dirty="0" smtClean="0">
                <a:effectLst/>
              </a:rPr>
              <a:t> of </a:t>
            </a:r>
            <a:r>
              <a:rPr lang="hu-HU" altLang="hu-HU" sz="2400" dirty="0" err="1" smtClean="0">
                <a:effectLst/>
              </a:rPr>
              <a:t>the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statistical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database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sent</a:t>
            </a:r>
            <a:endParaRPr lang="hu-HU" altLang="hu-HU" sz="24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</a:rPr>
              <a:t>Characteristic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values</a:t>
            </a:r>
            <a:r>
              <a:rPr lang="hu-HU" altLang="hu-HU" sz="2000" dirty="0" smtClean="0">
                <a:effectLst/>
              </a:rPr>
              <a:t> (sum/</a:t>
            </a:r>
            <a:r>
              <a:rPr lang="hu-HU" altLang="hu-HU" sz="2000" dirty="0" err="1" smtClean="0">
                <a:effectLst/>
              </a:rPr>
              <a:t>total</a:t>
            </a:r>
            <a:r>
              <a:rPr lang="hu-HU" altLang="hu-HU" sz="2000" dirty="0" smtClean="0">
                <a:effectLst/>
              </a:rPr>
              <a:t>, </a:t>
            </a:r>
            <a:r>
              <a:rPr lang="hu-HU" altLang="hu-HU" sz="2000" dirty="0" err="1" smtClean="0">
                <a:effectLst/>
              </a:rPr>
              <a:t>average</a:t>
            </a:r>
            <a:r>
              <a:rPr lang="hu-HU" altLang="hu-HU" sz="2000" dirty="0" smtClean="0">
                <a:effectLst/>
              </a:rPr>
              <a:t>, maximum, minimum, </a:t>
            </a:r>
            <a:r>
              <a:rPr lang="hu-HU" altLang="hu-HU" sz="2000" dirty="0" err="1" smtClean="0">
                <a:effectLst/>
              </a:rPr>
              <a:t>range</a:t>
            </a:r>
            <a:r>
              <a:rPr lang="hu-HU" altLang="hu-HU" sz="2000" dirty="0" smtClean="0">
                <a:effectLst/>
              </a:rPr>
              <a:t>, </a:t>
            </a:r>
            <a:r>
              <a:rPr lang="hu-HU" altLang="hu-HU" sz="2000" dirty="0" err="1" smtClean="0">
                <a:effectLst/>
              </a:rPr>
              <a:t>relative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range</a:t>
            </a:r>
            <a:r>
              <a:rPr lang="hu-HU" altLang="hu-HU" sz="2000" dirty="0" smtClean="0">
                <a:effectLst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smtClean="0">
                <a:effectLst/>
              </a:rPr>
              <a:t>Indexes of </a:t>
            </a:r>
            <a:r>
              <a:rPr lang="hu-HU" altLang="hu-HU" sz="2000" dirty="0" err="1" smtClean="0">
                <a:effectLst/>
              </a:rPr>
              <a:t>regional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inequalities</a:t>
            </a:r>
            <a:r>
              <a:rPr lang="hu-HU" altLang="hu-HU" sz="2000" dirty="0" smtClean="0">
                <a:effectLst/>
              </a:rPr>
              <a:t> (</a:t>
            </a:r>
            <a:r>
              <a:rPr lang="hu-HU" altLang="hu-HU" sz="2000" dirty="0" err="1" smtClean="0">
                <a:effectLst/>
              </a:rPr>
              <a:t>range</a:t>
            </a:r>
            <a:r>
              <a:rPr lang="hu-HU" altLang="hu-HU" sz="2000" dirty="0" smtClean="0">
                <a:effectLst/>
              </a:rPr>
              <a:t>, </a:t>
            </a:r>
            <a:r>
              <a:rPr lang="hu-HU" altLang="hu-HU" sz="2000" dirty="0" err="1" smtClean="0">
                <a:effectLst/>
              </a:rPr>
              <a:t>relative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range</a:t>
            </a:r>
            <a:r>
              <a:rPr lang="hu-HU" altLang="hu-HU" sz="2000" dirty="0" smtClean="0">
                <a:effectLst/>
              </a:rPr>
              <a:t>, standard </a:t>
            </a:r>
            <a:r>
              <a:rPr lang="hu-HU" altLang="hu-HU" sz="2000" dirty="0" err="1" smtClean="0">
                <a:effectLst/>
              </a:rPr>
              <a:t>deviation</a:t>
            </a:r>
            <a:r>
              <a:rPr lang="hu-HU" altLang="hu-HU" sz="2000" dirty="0" smtClean="0">
                <a:effectLst/>
              </a:rPr>
              <a:t>, </a:t>
            </a:r>
            <a:r>
              <a:rPr lang="hu-HU" altLang="hu-HU" sz="2000" dirty="0" err="1" smtClean="0">
                <a:effectLst/>
              </a:rPr>
              <a:t>relative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standard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deviation</a:t>
            </a:r>
            <a:r>
              <a:rPr lang="hu-HU" altLang="hu-HU" sz="2000" dirty="0" smtClean="0">
                <a:effectLst/>
              </a:rPr>
              <a:t>, </a:t>
            </a:r>
            <a:r>
              <a:rPr lang="hu-HU" altLang="hu-HU" sz="2000" dirty="0" err="1" smtClean="0">
                <a:effectLst/>
              </a:rPr>
              <a:t>Herfindahl</a:t>
            </a:r>
            <a:r>
              <a:rPr lang="hu-HU" altLang="hu-HU" sz="2000" dirty="0" smtClean="0">
                <a:effectLst/>
              </a:rPr>
              <a:t>–</a:t>
            </a:r>
            <a:r>
              <a:rPr lang="hu-HU" altLang="hu-HU" sz="2000" dirty="0" err="1" smtClean="0">
                <a:effectLst/>
              </a:rPr>
              <a:t>Hirschman</a:t>
            </a:r>
            <a:r>
              <a:rPr lang="hu-HU" altLang="hu-HU" sz="2000" dirty="0" smtClean="0">
                <a:effectLst/>
              </a:rPr>
              <a:t> index)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</a:rPr>
              <a:t>Deadline</a:t>
            </a:r>
            <a:r>
              <a:rPr lang="hu-HU" altLang="hu-HU" sz="2000" dirty="0" smtClean="0">
                <a:effectLst/>
              </a:rPr>
              <a:t>: 24</a:t>
            </a:r>
            <a:r>
              <a:rPr lang="hu-HU" altLang="hu-HU" sz="2000" baseline="30000" dirty="0" smtClean="0">
                <a:effectLst/>
              </a:rPr>
              <a:t>th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March</a:t>
            </a:r>
            <a:r>
              <a:rPr lang="hu-HU" altLang="hu-HU" sz="2000" dirty="0" smtClean="0">
                <a:effectLst/>
              </a:rPr>
              <a:t> (</a:t>
            </a:r>
            <a:r>
              <a:rPr lang="hu-HU" altLang="hu-HU" sz="2000" dirty="0" err="1" smtClean="0">
                <a:effectLst/>
              </a:rPr>
              <a:t>Wednesday</a:t>
            </a:r>
            <a:r>
              <a:rPr lang="hu-HU" altLang="hu-HU" sz="2000" dirty="0" smtClean="0">
                <a:effectLst/>
              </a:rPr>
              <a:t>)</a:t>
            </a:r>
            <a:r>
              <a:rPr lang="en-US" altLang="hu-HU" sz="2000" dirty="0" smtClean="0">
                <a:effectLst/>
              </a:rPr>
              <a:t> midnight</a:t>
            </a: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hu-HU" altLang="hu-HU" sz="24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 err="1" smtClean="0">
                <a:effectLst/>
              </a:rPr>
              <a:t>Submission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by</a:t>
            </a:r>
            <a:r>
              <a:rPr lang="hu-HU" altLang="hu-HU" sz="2400" dirty="0" smtClean="0">
                <a:effectLst/>
              </a:rPr>
              <a:t> email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  <a:hlinkClick r:id="rId2"/>
              </a:rPr>
              <a:t>laszlo.jeney</a:t>
            </a:r>
            <a:r>
              <a:rPr lang="hu-HU" altLang="hu-HU" sz="2000" dirty="0" smtClean="0">
                <a:effectLst/>
                <a:hlinkClick r:id="rId2"/>
              </a:rPr>
              <a:t>@</a:t>
            </a:r>
            <a:r>
              <a:rPr lang="hu-HU" altLang="hu-HU" sz="2000" dirty="0" err="1" smtClean="0">
                <a:effectLst/>
                <a:hlinkClick r:id="rId2"/>
              </a:rPr>
              <a:t>uni-corvinus.hu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  <a:hlinkClick r:id="rId3"/>
              </a:rPr>
              <a:t>molnar.andras.jozsef</a:t>
            </a:r>
            <a:r>
              <a:rPr lang="hu-HU" altLang="hu-HU" sz="2000" dirty="0" smtClean="0">
                <a:effectLst/>
                <a:hlinkClick r:id="rId3"/>
              </a:rPr>
              <a:t>@</a:t>
            </a:r>
            <a:r>
              <a:rPr lang="hu-HU" altLang="hu-HU" sz="2000" dirty="0" err="1" smtClean="0">
                <a:effectLst/>
                <a:hlinkClick r:id="rId3"/>
              </a:rPr>
              <a:t>gmail.com</a:t>
            </a:r>
            <a:endParaRPr lang="hu-HU" altLang="hu-H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chemeClr val="hlink"/>
                </a:solidFill>
              </a:rPr>
              <a:t>The r</a:t>
            </a:r>
            <a:r>
              <a:rPr lang="en-US" altLang="hu-HU" dirty="0" err="1" smtClean="0">
                <a:solidFill>
                  <a:schemeClr val="hlink"/>
                </a:solidFill>
              </a:rPr>
              <a:t>ange</a:t>
            </a:r>
            <a:r>
              <a:rPr lang="en-US" altLang="hu-HU" dirty="0" smtClean="0">
                <a:solidFill>
                  <a:schemeClr val="hlink"/>
                </a:solidFill>
              </a:rPr>
              <a:t>-typed indexes of inequality</a:t>
            </a:r>
            <a:endParaRPr lang="en-GB" altLang="hu-H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97A7EE2-471F-4094-B890-D09D502B6633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>
                <a:solidFill>
                  <a:schemeClr val="hlink"/>
                </a:solidFill>
              </a:rPr>
              <a:t>T</a:t>
            </a:r>
            <a:r>
              <a:rPr lang="en-GB" altLang="hu-HU" sz="3600" dirty="0" smtClean="0">
                <a:solidFill>
                  <a:schemeClr val="hlink"/>
                </a:solidFill>
              </a:rPr>
              <a:t>he range-typed indexes of inequality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96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Maximum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The largest value in the data series (</a:t>
                </a:r>
                <a:r>
                  <a:rPr lang="en-GB" altLang="hu-HU" sz="2000" i="1" dirty="0" err="1" smtClean="0">
                    <a:effectLst/>
                  </a:rPr>
                  <a:t>x</a:t>
                </a:r>
                <a:r>
                  <a:rPr lang="en-GB" altLang="hu-HU" sz="2000" i="1" baseline="-25000" dirty="0" err="1" smtClean="0">
                    <a:effectLst/>
                  </a:rPr>
                  <a:t>max</a:t>
                </a:r>
                <a:r>
                  <a:rPr lang="en-GB" altLang="hu-HU" sz="2000" dirty="0" smtClean="0">
                    <a:effectLst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i="1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i="1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MAX()</a:t>
                </a:r>
                <a:endParaRPr lang="en-GB" altLang="hu-HU" sz="2000" dirty="0" smtClean="0">
                  <a:effectLst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Minimum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The smallest vale in the data series (</a:t>
                </a:r>
                <a:r>
                  <a:rPr lang="en-GB" altLang="hu-HU" sz="2000" i="1" dirty="0" err="1" smtClean="0">
                    <a:effectLst/>
                  </a:rPr>
                  <a:t>x</a:t>
                </a:r>
                <a:r>
                  <a:rPr lang="en-GB" altLang="hu-HU" sz="2000" i="1" baseline="-25000" dirty="0" err="1" smtClean="0">
                    <a:effectLst/>
                  </a:rPr>
                  <a:t>min</a:t>
                </a:r>
                <a:r>
                  <a:rPr lang="en-GB" altLang="hu-HU" sz="2000" dirty="0" smtClean="0">
                    <a:effectLst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i="1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i="1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MIN()</a:t>
                </a:r>
                <a:endParaRPr lang="en-GB" altLang="hu-HU" sz="2000" dirty="0" smtClean="0">
                  <a:effectLst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It is the basis of the range-typed indexes of inequality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Range (range of the distribution)</a:t>
                </a: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b="0" i="1" smtClean="0">
                          <a:effectLst/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Range ratio (range of data series)</a:t>
                </a: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b="0" i="1" smtClean="0">
                          <a:effectLst/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Relative range: this is the real index for measuring of inequality</a:t>
                </a:r>
              </a:p>
              <a:p>
                <a:pPr marL="0" lvl="1" indent="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bar>
                          <m:barPr>
                            <m:pos m:val="top"/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den>
                    </m:f>
                  </m:oMath>
                </a14:m>
                <a:r>
                  <a:rPr lang="en-GB" altLang="hu-HU" sz="2000" i="1" dirty="0" smtClean="0">
                    <a:effectLst/>
                  </a:rPr>
                  <a:t> ; </a:t>
                </a: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𝑟𝑒𝑙𝑎𝑡𝑖𝑣𝑒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𝑟𝑎𝑛𝑔𝑒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𝑟𝑎𝑛𝑔𝑒</m:t>
                        </m:r>
                      </m:num>
                      <m:den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𝑎𝑣𝑒𝑟𝑎𝑔𝑒</m:t>
                        </m:r>
                      </m:den>
                    </m:f>
                  </m:oMath>
                </a14:m>
                <a:endParaRPr lang="en-GB" altLang="hu-HU" sz="2000" dirty="0" smtClean="0">
                  <a:effectLst/>
                </a:endParaRPr>
              </a:p>
            </p:txBody>
          </p:sp>
        </mc:Choice>
        <mc:Fallback>
          <p:sp>
            <p:nvSpPr>
              <p:cNvPr id="819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blipFill rotWithShape="0">
                <a:blip r:embed="rId2" cstate="print"/>
                <a:stretch>
                  <a:fillRect l="-277" t="-170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85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1AE0C15-4A88-4694-90A3-24244A4CE68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unweighted relative range</a:t>
            </a:r>
            <a:r>
              <a:rPr lang="hu-HU" altLang="hu-HU" sz="3600" dirty="0" smtClean="0">
                <a:solidFill>
                  <a:schemeClr val="hlink"/>
                </a:solidFill>
              </a:rPr>
              <a:t>: </a:t>
            </a:r>
            <a:r>
              <a:rPr lang="en-GB" altLang="hu-HU" sz="3600" dirty="0" smtClean="0">
                <a:solidFill>
                  <a:schemeClr val="hlink"/>
                </a:solidFill>
              </a:rPr>
              <a:t>for absolute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maximum of the data series (function/formula button: max)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minimum of the data series (function/formula button: min)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Subtract the minimum from the maximum (this is the range)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(‘normal’ or unweighted) average of the data series (function/formula button: average)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range with the average</a:t>
            </a:r>
          </a:p>
        </p:txBody>
      </p:sp>
    </p:spTree>
    <p:extLst>
      <p:ext uri="{BB962C8B-B14F-4D97-AF65-F5344CB8AC3E}">
        <p14:creationId xmlns:p14="http://schemas.microsoft.com/office/powerpoint/2010/main" xmlns="" val="24890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BEB4D8-B7CC-42A5-816E-0199C3F9D95D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Calculation of unweighted relative range in Excel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3120475"/>
              </p:ext>
            </p:extLst>
          </p:nvPr>
        </p:nvGraphicFramePr>
        <p:xfrm>
          <a:off x="1200150" y="1844675"/>
          <a:ext cx="10991849" cy="4873626"/>
        </p:xfrm>
        <a:graphic>
          <a:graphicData uri="http://schemas.openxmlformats.org/drawingml/2006/table">
            <a:tbl>
              <a:tblPr/>
              <a:tblGrid>
                <a:gridCol w="472016"/>
                <a:gridCol w="3509433"/>
                <a:gridCol w="3505200"/>
                <a:gridCol w="3505200"/>
              </a:tblGrid>
              <a:tr h="3984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maximum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=MAX(B2:B5)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=MAX(C2:C5)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minimum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=MIN(C2:C5)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=B6-B7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=C6-C7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=AVERAGE(B2:B5)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=AVERAGE(C2:C5)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=B8/B9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=C8/C9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66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1AE0C15-4A88-4694-90A3-24244A4CE68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weighted relative range: for relative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maximum of the data series (function/formula button: max)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minimum of the data series (function/formula button: min)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Subtract the minimum from the maximum (this is the range)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weighted average of the data series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range with the weighted average</a:t>
            </a:r>
          </a:p>
        </p:txBody>
      </p:sp>
    </p:spTree>
    <p:extLst>
      <p:ext uri="{BB962C8B-B14F-4D97-AF65-F5344CB8AC3E}">
        <p14:creationId xmlns:p14="http://schemas.microsoft.com/office/powerpoint/2010/main" xmlns="" val="3388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90CDFF9-6E22-47CD-8145-08EE12E5E546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>
                <a:solidFill>
                  <a:schemeClr val="hlink"/>
                </a:solidFill>
              </a:rPr>
              <a:t>Calculation of </a:t>
            </a:r>
            <a:r>
              <a:rPr lang="en-GB" altLang="hu-HU" sz="3600" dirty="0" smtClean="0">
                <a:solidFill>
                  <a:schemeClr val="hlink"/>
                </a:solidFill>
              </a:rPr>
              <a:t>weighted </a:t>
            </a:r>
            <a:r>
              <a:rPr lang="en-GB" altLang="hu-HU" sz="3600" dirty="0">
                <a:solidFill>
                  <a:schemeClr val="hlink"/>
                </a:solidFill>
              </a:rPr>
              <a:t>relative range in Excel</a:t>
            </a:r>
            <a:endParaRPr lang="hu-HU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0959938"/>
              </p:ext>
            </p:extLst>
          </p:nvPr>
        </p:nvGraphicFramePr>
        <p:xfrm>
          <a:off x="1200150" y="1844675"/>
          <a:ext cx="10991850" cy="4919660"/>
        </p:xfrm>
        <a:graphic>
          <a:graphicData uri="http://schemas.openxmlformats.org/drawingml/2006/table">
            <a:tbl>
              <a:tblPr/>
              <a:tblGrid>
                <a:gridCol w="287338"/>
                <a:gridCol w="2232248"/>
                <a:gridCol w="1656184"/>
                <a:gridCol w="576064"/>
                <a:gridCol w="2003884"/>
                <a:gridCol w="1668524"/>
                <a:gridCol w="576064"/>
                <a:gridCol w="1991544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GB" sz="2000" b="0" i="1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GB" sz="2000" b="0" i="1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=B2*C2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=E2*F2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maximum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=MAX(E2:E5)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minimum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=MIN(E2:E5)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=B6-B7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=E6-E7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weighted average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=D6/C6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=G6/F6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=B9/B10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=E9/E10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39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altLang="hu-HU" dirty="0">
                <a:solidFill>
                  <a:schemeClr val="hlink"/>
                </a:solidFill>
              </a:rPr>
              <a:t>The standard deviation-typed indexes of </a:t>
            </a:r>
            <a:r>
              <a:rPr lang="en-US" altLang="hu-HU" dirty="0" smtClean="0">
                <a:solidFill>
                  <a:schemeClr val="hlink"/>
                </a:solidFill>
              </a:rPr>
              <a:t>inequalities</a:t>
            </a:r>
            <a:endParaRPr lang="en-GB" altLang="hu-HU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6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52. egyéni séma">
      <a:dk1>
        <a:srgbClr val="CCCCFF"/>
      </a:dk1>
      <a:lt1>
        <a:srgbClr val="000000"/>
      </a:lt1>
      <a:dk2>
        <a:srgbClr val="FFFFFF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000066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  <a:txDef>
      <a:spPr bwMode="auto">
        <a:noFill/>
        <a:extLst/>
      </a:spPr>
      <a:bodyPr/>
      <a:lstStyle>
        <a:defPPr algn="r" eaLnBrk="1" hangingPunct="1">
          <a:spcBef>
            <a:spcPct val="0"/>
          </a:spcBef>
          <a:buClrTx/>
          <a:buSzTx/>
          <a:buFontTx/>
          <a:buNone/>
          <a:defRPr sz="1000"/>
        </a:defPPr>
      </a:lstStyle>
    </a:txDef>
  </a:objectDefaults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11157</TotalTime>
  <Words>1386</Words>
  <Application>Microsoft Office PowerPoint</Application>
  <PresentationFormat>Egyéni</PresentationFormat>
  <Paragraphs>438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Szikra</vt:lpstr>
      <vt:lpstr>Range- and standard deviation-typed indexes of inequalities</vt:lpstr>
      <vt:lpstr>More often used statistical tools for measuring regional inequalities</vt:lpstr>
      <vt:lpstr>The range-typed indexes of inequality</vt:lpstr>
      <vt:lpstr>The range-typed indexes of inequality</vt:lpstr>
      <vt:lpstr>Steps of calculation unweighted relative range: for absolute indicators</vt:lpstr>
      <vt:lpstr>Calculation of unweighted relative range in Excel</vt:lpstr>
      <vt:lpstr>Steps of calculation weighted relative range: for relative indicators</vt:lpstr>
      <vt:lpstr>Calculation of weighted relative range in Excel</vt:lpstr>
      <vt:lpstr>The standard deviation-typed indexes of inequalities</vt:lpstr>
      <vt:lpstr>(Unweighted) standard deviation: for absolute indicators</vt:lpstr>
      <vt:lpstr>(Unweighted) relative standard deviation: for absolute indicators</vt:lpstr>
      <vt:lpstr>Weighted standard deviation: for relative indicators</vt:lpstr>
      <vt:lpstr>Steps of calculation weighted standard deviation</vt:lpstr>
      <vt:lpstr>Weighted relative standard deviation: for relative indicators</vt:lpstr>
      <vt:lpstr>Calculation of weighted relative standard deviation in Excel</vt:lpstr>
      <vt:lpstr>σ convergence</vt:lpstr>
      <vt:lpstr>Homework</vt:lpstr>
      <vt:lpstr>Measure of geographical concentration</vt:lpstr>
      <vt:lpstr>Inequality indexes measuring regional distribution</vt:lpstr>
      <vt:lpstr>Herfindahl–Hirschman index</vt:lpstr>
      <vt:lpstr>Steps of calculation Herfindahl–Hirschman index</vt:lpstr>
      <vt:lpstr>Calculation of Herfindahl–Hirschman index in Excel</vt:lpstr>
      <vt:lpstr>Theoretical maximal value of Herfindahl–Hirschman index</vt:lpstr>
      <vt:lpstr>Theoretical minimal value of Herfindahl–Hirschman index (in case of 4 territorial units)</vt:lpstr>
      <vt:lpstr>Homeworks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Specializáció és koncentráció mérése</dc:title>
  <dc:creator>Laci</dc:creator>
  <cp:lastModifiedBy>Laci</cp:lastModifiedBy>
  <cp:revision>332</cp:revision>
  <dcterms:created xsi:type="dcterms:W3CDTF">2008-03-04T22:39:59Z</dcterms:created>
  <dcterms:modified xsi:type="dcterms:W3CDTF">2021-04-18T14:06:35Z</dcterms:modified>
</cp:coreProperties>
</file>