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3"/>
  </p:notesMasterIdLst>
  <p:sldIdLst>
    <p:sldId id="1545" r:id="rId2"/>
    <p:sldId id="1533" r:id="rId3"/>
    <p:sldId id="1532" r:id="rId4"/>
    <p:sldId id="1534" r:id="rId5"/>
    <p:sldId id="1535" r:id="rId6"/>
    <p:sldId id="1536" r:id="rId7"/>
    <p:sldId id="1537" r:id="rId8"/>
    <p:sldId id="1538" r:id="rId9"/>
    <p:sldId id="1558" r:id="rId10"/>
    <p:sldId id="1564" r:id="rId11"/>
    <p:sldId id="1566" r:id="rId12"/>
    <p:sldId id="1559" r:id="rId13"/>
    <p:sldId id="1560" r:id="rId14"/>
    <p:sldId id="1562" r:id="rId15"/>
    <p:sldId id="1563" r:id="rId16"/>
    <p:sldId id="1567" r:id="rId17"/>
    <p:sldId id="1568" r:id="rId18"/>
    <p:sldId id="1569" r:id="rId19"/>
    <p:sldId id="1570" r:id="rId20"/>
    <p:sldId id="1571" r:id="rId21"/>
    <p:sldId id="1521" r:id="rId22"/>
  </p:sldIdLst>
  <p:sldSz cx="12192000" cy="6858000"/>
  <p:notesSz cx="6858000" cy="9144000"/>
  <p:defaultTextStyle>
    <a:defPPr>
      <a:defRPr lang="hu-HU"/>
    </a:defPPr>
    <a:lvl1pPr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5pPr>
    <a:lvl6pPr marL="2286000" algn="l" defTabSz="914400" rtl="0" eaLnBrk="1" latinLnBrk="0" hangingPunct="1">
      <a:defRPr sz="2800" kern="1200">
        <a:solidFill>
          <a:schemeClr val="tx1"/>
        </a:solidFill>
        <a:latin typeface="Tahoma" panose="020B0604030504040204" pitchFamily="34" charset="0"/>
        <a:ea typeface="+mn-ea"/>
        <a:cs typeface="+mn-cs"/>
      </a:defRPr>
    </a:lvl6pPr>
    <a:lvl7pPr marL="2743200" algn="l" defTabSz="914400" rtl="0" eaLnBrk="1" latinLnBrk="0" hangingPunct="1">
      <a:defRPr sz="2800" kern="1200">
        <a:solidFill>
          <a:schemeClr val="tx1"/>
        </a:solidFill>
        <a:latin typeface="Tahoma" panose="020B0604030504040204" pitchFamily="34" charset="0"/>
        <a:ea typeface="+mn-ea"/>
        <a:cs typeface="+mn-cs"/>
      </a:defRPr>
    </a:lvl7pPr>
    <a:lvl8pPr marL="3200400" algn="l" defTabSz="914400" rtl="0" eaLnBrk="1" latinLnBrk="0" hangingPunct="1">
      <a:defRPr sz="2800" kern="1200">
        <a:solidFill>
          <a:schemeClr val="tx1"/>
        </a:solidFill>
        <a:latin typeface="Tahoma" panose="020B0604030504040204" pitchFamily="34" charset="0"/>
        <a:ea typeface="+mn-ea"/>
        <a:cs typeface="+mn-cs"/>
      </a:defRPr>
    </a:lvl8pPr>
    <a:lvl9pPr marL="3657600" algn="l" defTabSz="914400" rtl="0" eaLnBrk="1" latinLnBrk="0" hangingPunct="1">
      <a:defRPr sz="2800" kern="1200">
        <a:solidFill>
          <a:schemeClr val="tx1"/>
        </a:solidFill>
        <a:latin typeface="Tahoma" panose="020B060403050404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003300"/>
    <a:srgbClr val="FFFF00"/>
    <a:srgbClr val="66FF33"/>
    <a:srgbClr val="FF0000"/>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9034" autoAdjust="0"/>
    <p:restoredTop sz="94576" autoAdjust="0"/>
  </p:normalViewPr>
  <p:slideViewPr>
    <p:cSldViewPr>
      <p:cViewPr varScale="1">
        <p:scale>
          <a:sx n="67" d="100"/>
          <a:sy n="67" d="100"/>
        </p:scale>
        <p:origin x="-228"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sz="1200">
                <a:effectLst/>
                <a:latin typeface="Arial" charset="0"/>
              </a:defRPr>
            </a:lvl1pPr>
          </a:lstStyle>
          <a:p>
            <a:pPr>
              <a:defRPr/>
            </a:pPr>
            <a:endParaRPr lang="hu-HU"/>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sz="1200">
                <a:effectLst/>
                <a:latin typeface="Arial" charset="0"/>
              </a:defRPr>
            </a:lvl1pPr>
          </a:lstStyle>
          <a:p>
            <a:pPr>
              <a:defRPr/>
            </a:pPr>
            <a:endParaRPr lang="hu-HU"/>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spcBef>
                <a:spcPct val="0"/>
              </a:spcBef>
              <a:buClrTx/>
              <a:buSzTx/>
              <a:buFontTx/>
              <a:buNone/>
              <a:defRPr sz="1200">
                <a:effectLst/>
                <a:latin typeface="Arial" charset="0"/>
              </a:defRPr>
            </a:lvl1pPr>
          </a:lstStyle>
          <a:p>
            <a:pPr>
              <a:defRPr/>
            </a:pPr>
            <a:endParaRPr lang="hu-HU"/>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F3D7ECBA-5F81-45F9-82D1-F2BB0B84312C}" type="slidenum">
              <a:rPr lang="hu-HU" altLang="hu-HU"/>
              <a:pPr>
                <a:defRPr/>
              </a:pPr>
              <a:t>‹#›</a:t>
            </a:fld>
            <a:endParaRPr lang="hu-HU" altLang="hu-HU"/>
          </a:p>
        </p:txBody>
      </p:sp>
    </p:spTree>
    <p:extLst>
      <p:ext uri="{BB962C8B-B14F-4D97-AF65-F5344CB8AC3E}">
        <p14:creationId xmlns="" xmlns:p14="http://schemas.microsoft.com/office/powerpoint/2010/main" val="3553298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12187238"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grpSp>
      </p:grpSp>
      <p:sp>
        <p:nvSpPr>
          <p:cNvPr id="22544" name="Rectangle 16"/>
          <p:cNvSpPr>
            <a:spLocks noGrp="1" noChangeArrowheads="1"/>
          </p:cNvSpPr>
          <p:nvPr>
            <p:ph type="ctrTitle" sz="quarter"/>
          </p:nvPr>
        </p:nvSpPr>
        <p:spPr>
          <a:xfrm>
            <a:off x="1422400" y="1997076"/>
            <a:ext cx="9448800" cy="1431925"/>
          </a:xfrm>
        </p:spPr>
        <p:txBody>
          <a:bodyPr anchor="b"/>
          <a:lstStyle>
            <a:lvl1pPr>
              <a:defRPr/>
            </a:lvl1pPr>
          </a:lstStyle>
          <a:p>
            <a:pPr lvl="0"/>
            <a:r>
              <a:rPr lang="hu-HU" noProof="0" smtClean="0"/>
              <a:t>Mintacím szerkesztése</a:t>
            </a:r>
          </a:p>
        </p:txBody>
      </p:sp>
      <p:sp>
        <p:nvSpPr>
          <p:cNvPr id="22545" name="Rectangle 17"/>
          <p:cNvSpPr>
            <a:spLocks noGrp="1" noChangeArrowheads="1"/>
          </p:cNvSpPr>
          <p:nvPr>
            <p:ph type="subTitle" sz="quarter" idx="1"/>
          </p:nvPr>
        </p:nvSpPr>
        <p:spPr>
          <a:xfrm>
            <a:off x="1422400" y="3886200"/>
            <a:ext cx="8534400" cy="1752600"/>
          </a:xfrm>
        </p:spPr>
        <p:txBody>
          <a:bodyPr/>
          <a:lstStyle>
            <a:lvl1pPr marL="0" indent="0">
              <a:buFont typeface="Wingdings" pitchFamily="2" charset="2"/>
              <a:buNone/>
              <a:defRPr/>
            </a:lvl1pPr>
          </a:lstStyle>
          <a:p>
            <a:pPr lvl="0"/>
            <a:r>
              <a:rPr lang="hu-HU" noProof="0" smtClean="0"/>
              <a:t>Alcím mintájának szerkesztése</a:t>
            </a:r>
          </a:p>
        </p:txBody>
      </p:sp>
      <p:sp>
        <p:nvSpPr>
          <p:cNvPr id="18" name="Rectangle 18"/>
          <p:cNvSpPr>
            <a:spLocks noGrp="1" noChangeArrowheads="1"/>
          </p:cNvSpPr>
          <p:nvPr>
            <p:ph type="dt" sz="quarter" idx="10"/>
          </p:nvPr>
        </p:nvSpPr>
        <p:spPr/>
        <p:txBody>
          <a:bodyPr/>
          <a:lstStyle>
            <a:lvl1pPr>
              <a:defRPr/>
            </a:lvl1pPr>
          </a:lstStyle>
          <a:p>
            <a:pPr>
              <a:defRPr/>
            </a:pPr>
            <a:endParaRPr lang="hu-HU"/>
          </a:p>
        </p:txBody>
      </p:sp>
      <p:sp>
        <p:nvSpPr>
          <p:cNvPr id="19" name="Rectangle 19"/>
          <p:cNvSpPr>
            <a:spLocks noGrp="1" noChangeArrowheads="1"/>
          </p:cNvSpPr>
          <p:nvPr>
            <p:ph type="ftr" sz="quarter" idx="11"/>
          </p:nvPr>
        </p:nvSpPr>
        <p:spPr>
          <a:xfrm>
            <a:off x="4470400" y="6248400"/>
            <a:ext cx="3860800" cy="457200"/>
          </a:xfrm>
        </p:spPr>
        <p:txBody>
          <a:bodyPr/>
          <a:lstStyle>
            <a:lvl1pPr>
              <a:defRPr/>
            </a:lvl1pPr>
          </a:lstStyle>
          <a:p>
            <a:pPr>
              <a:defRPr/>
            </a:pPr>
            <a:endParaRPr lang="hu-HU"/>
          </a:p>
        </p:txBody>
      </p:sp>
      <p:sp>
        <p:nvSpPr>
          <p:cNvPr id="20" name="Rectangle 20"/>
          <p:cNvSpPr>
            <a:spLocks noGrp="1" noChangeArrowheads="1"/>
          </p:cNvSpPr>
          <p:nvPr>
            <p:ph type="sldNum" sz="quarter" idx="12"/>
          </p:nvPr>
        </p:nvSpPr>
        <p:spPr/>
        <p:txBody>
          <a:bodyPr/>
          <a:lstStyle>
            <a:lvl1pPr>
              <a:defRPr/>
            </a:lvl1pPr>
          </a:lstStyle>
          <a:p>
            <a:pPr>
              <a:defRPr/>
            </a:pPr>
            <a:fld id="{C54F0206-E993-44B0-99CB-B7FF95202EF7}" type="slidenum">
              <a:rPr lang="hu-HU" altLang="hu-HU"/>
              <a:pPr>
                <a:defRPr/>
              </a:pPr>
              <a:t>‹#›</a:t>
            </a:fld>
            <a:endParaRPr lang="hu-HU" altLang="hu-HU"/>
          </a:p>
        </p:txBody>
      </p:sp>
    </p:spTree>
    <p:extLst>
      <p:ext uri="{BB962C8B-B14F-4D97-AF65-F5344CB8AC3E}">
        <p14:creationId xmlns="" xmlns:p14="http://schemas.microsoft.com/office/powerpoint/2010/main" val="91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Rectangle 17"/>
          <p:cNvSpPr>
            <a:spLocks noGrp="1" noChangeArrowheads="1"/>
          </p:cNvSpPr>
          <p:nvPr>
            <p:ph type="dt" sz="half" idx="10"/>
          </p:nvPr>
        </p:nvSpPr>
        <p:spPr>
          <a:ln/>
        </p:spPr>
        <p:txBody>
          <a:bodyPr/>
          <a:lstStyle>
            <a:lvl1pPr>
              <a:defRPr/>
            </a:lvl1pPr>
          </a:lstStyle>
          <a:p>
            <a:pPr>
              <a:defRPr/>
            </a:pPr>
            <a:endParaRPr lang="hu-HU"/>
          </a:p>
        </p:txBody>
      </p:sp>
      <p:sp>
        <p:nvSpPr>
          <p:cNvPr id="5" name="Rectangle 18"/>
          <p:cNvSpPr>
            <a:spLocks noGrp="1" noChangeArrowheads="1"/>
          </p:cNvSpPr>
          <p:nvPr>
            <p:ph type="ftr" sz="quarter" idx="11"/>
          </p:nvPr>
        </p:nvSpPr>
        <p:spPr>
          <a:ln/>
        </p:spPr>
        <p:txBody>
          <a:bodyPr/>
          <a:lstStyle>
            <a:lvl1pPr>
              <a:defRPr/>
            </a:lvl1pPr>
          </a:lstStyle>
          <a:p>
            <a:pPr>
              <a:defRPr/>
            </a:pPr>
            <a:endParaRPr lang="hu-HU"/>
          </a:p>
        </p:txBody>
      </p:sp>
      <p:sp>
        <p:nvSpPr>
          <p:cNvPr id="6" name="Rectangle 19"/>
          <p:cNvSpPr>
            <a:spLocks noGrp="1" noChangeArrowheads="1"/>
          </p:cNvSpPr>
          <p:nvPr>
            <p:ph type="sldNum" sz="quarter" idx="12"/>
          </p:nvPr>
        </p:nvSpPr>
        <p:spPr>
          <a:ln/>
        </p:spPr>
        <p:txBody>
          <a:bodyPr/>
          <a:lstStyle>
            <a:lvl1pPr>
              <a:defRPr/>
            </a:lvl1pPr>
          </a:lstStyle>
          <a:p>
            <a:pPr>
              <a:defRPr/>
            </a:pPr>
            <a:fld id="{47290C39-10B6-422C-BAF9-962663E30277}" type="slidenum">
              <a:rPr lang="hu-HU" altLang="hu-HU"/>
              <a:pPr>
                <a:defRPr/>
              </a:pPr>
              <a:t>‹#›</a:t>
            </a:fld>
            <a:endParaRPr lang="hu-HU" altLang="hu-HU"/>
          </a:p>
        </p:txBody>
      </p:sp>
    </p:spTree>
    <p:extLst>
      <p:ext uri="{BB962C8B-B14F-4D97-AF65-F5344CB8AC3E}">
        <p14:creationId xmlns="" xmlns:p14="http://schemas.microsoft.com/office/powerpoint/2010/main" val="203337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6200" y="304800"/>
            <a:ext cx="2514600" cy="5791200"/>
          </a:xfrm>
        </p:spPr>
        <p:txBody>
          <a:bodyPr vert="eaVert"/>
          <a:lstStyle/>
          <a:p>
            <a:r>
              <a:rPr lang="en-US" smtClean="0"/>
              <a:t>Click to edit Master title style</a:t>
            </a:r>
            <a:endParaRPr lang="hu-HU"/>
          </a:p>
        </p:txBody>
      </p:sp>
      <p:sp>
        <p:nvSpPr>
          <p:cNvPr id="3" name="Vertical Text Placeholder 2"/>
          <p:cNvSpPr>
            <a:spLocks noGrp="1"/>
          </p:cNvSpPr>
          <p:nvPr>
            <p:ph type="body" orient="vert" idx="1"/>
          </p:nvPr>
        </p:nvSpPr>
        <p:spPr>
          <a:xfrm>
            <a:off x="1422400" y="304800"/>
            <a:ext cx="73406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Rectangle 17"/>
          <p:cNvSpPr>
            <a:spLocks noGrp="1" noChangeArrowheads="1"/>
          </p:cNvSpPr>
          <p:nvPr>
            <p:ph type="dt" sz="half" idx="10"/>
          </p:nvPr>
        </p:nvSpPr>
        <p:spPr>
          <a:ln/>
        </p:spPr>
        <p:txBody>
          <a:bodyPr/>
          <a:lstStyle>
            <a:lvl1pPr>
              <a:defRPr/>
            </a:lvl1pPr>
          </a:lstStyle>
          <a:p>
            <a:pPr>
              <a:defRPr/>
            </a:pPr>
            <a:endParaRPr lang="hu-HU"/>
          </a:p>
        </p:txBody>
      </p:sp>
      <p:sp>
        <p:nvSpPr>
          <p:cNvPr id="5" name="Rectangle 18"/>
          <p:cNvSpPr>
            <a:spLocks noGrp="1" noChangeArrowheads="1"/>
          </p:cNvSpPr>
          <p:nvPr>
            <p:ph type="ftr" sz="quarter" idx="11"/>
          </p:nvPr>
        </p:nvSpPr>
        <p:spPr>
          <a:ln/>
        </p:spPr>
        <p:txBody>
          <a:bodyPr/>
          <a:lstStyle>
            <a:lvl1pPr>
              <a:defRPr/>
            </a:lvl1pPr>
          </a:lstStyle>
          <a:p>
            <a:pPr>
              <a:defRPr/>
            </a:pPr>
            <a:endParaRPr lang="hu-HU"/>
          </a:p>
        </p:txBody>
      </p:sp>
      <p:sp>
        <p:nvSpPr>
          <p:cNvPr id="6" name="Rectangle 19"/>
          <p:cNvSpPr>
            <a:spLocks noGrp="1" noChangeArrowheads="1"/>
          </p:cNvSpPr>
          <p:nvPr>
            <p:ph type="sldNum" sz="quarter" idx="12"/>
          </p:nvPr>
        </p:nvSpPr>
        <p:spPr>
          <a:ln/>
        </p:spPr>
        <p:txBody>
          <a:bodyPr/>
          <a:lstStyle>
            <a:lvl1pPr>
              <a:defRPr/>
            </a:lvl1pPr>
          </a:lstStyle>
          <a:p>
            <a:pPr>
              <a:defRPr/>
            </a:pPr>
            <a:fld id="{954E6118-B4CE-41AA-AF4A-843C23F2B799}" type="slidenum">
              <a:rPr lang="hu-HU" altLang="hu-HU"/>
              <a:pPr>
                <a:defRPr/>
              </a:pPr>
              <a:t>‹#›</a:t>
            </a:fld>
            <a:endParaRPr lang="hu-HU" altLang="hu-HU"/>
          </a:p>
        </p:txBody>
      </p:sp>
    </p:spTree>
    <p:extLst>
      <p:ext uri="{BB962C8B-B14F-4D97-AF65-F5344CB8AC3E}">
        <p14:creationId xmlns="" xmlns:p14="http://schemas.microsoft.com/office/powerpoint/2010/main" val="531882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400" y="304801"/>
            <a:ext cx="10058400" cy="1431925"/>
          </a:xfrm>
        </p:spPr>
        <p:txBody>
          <a:bodyPr/>
          <a:lstStyle/>
          <a:p>
            <a:r>
              <a:rPr lang="en-US" smtClean="0"/>
              <a:t>Click to edit Master title style</a:t>
            </a:r>
            <a:endParaRPr lang="hu-HU"/>
          </a:p>
        </p:txBody>
      </p:sp>
      <p:sp>
        <p:nvSpPr>
          <p:cNvPr id="3" name="Text Placeholder 2"/>
          <p:cNvSpPr>
            <a:spLocks noGrp="1"/>
          </p:cNvSpPr>
          <p:nvPr>
            <p:ph type="body" sz="half" idx="1"/>
          </p:nvPr>
        </p:nvSpPr>
        <p:spPr>
          <a:xfrm>
            <a:off x="1422400" y="1981200"/>
            <a:ext cx="4927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ontent Placeholder 3"/>
          <p:cNvSpPr>
            <a:spLocks noGrp="1"/>
          </p:cNvSpPr>
          <p:nvPr>
            <p:ph sz="half" idx="2"/>
          </p:nvPr>
        </p:nvSpPr>
        <p:spPr>
          <a:xfrm>
            <a:off x="6553200" y="1981200"/>
            <a:ext cx="4927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Rectangle 17"/>
          <p:cNvSpPr>
            <a:spLocks noGrp="1" noChangeArrowheads="1"/>
          </p:cNvSpPr>
          <p:nvPr>
            <p:ph type="dt" sz="half" idx="10"/>
          </p:nvPr>
        </p:nvSpPr>
        <p:spPr>
          <a:ln/>
        </p:spPr>
        <p:txBody>
          <a:bodyPr/>
          <a:lstStyle>
            <a:lvl1pPr>
              <a:defRPr/>
            </a:lvl1pPr>
          </a:lstStyle>
          <a:p>
            <a:pPr>
              <a:defRPr/>
            </a:pPr>
            <a:endParaRPr lang="hu-HU"/>
          </a:p>
        </p:txBody>
      </p:sp>
      <p:sp>
        <p:nvSpPr>
          <p:cNvPr id="6" name="Rectangle 18"/>
          <p:cNvSpPr>
            <a:spLocks noGrp="1" noChangeArrowheads="1"/>
          </p:cNvSpPr>
          <p:nvPr>
            <p:ph type="ftr" sz="quarter" idx="11"/>
          </p:nvPr>
        </p:nvSpPr>
        <p:spPr>
          <a:ln/>
        </p:spPr>
        <p:txBody>
          <a:bodyPr/>
          <a:lstStyle>
            <a:lvl1pPr>
              <a:defRPr/>
            </a:lvl1pPr>
          </a:lstStyle>
          <a:p>
            <a:pPr>
              <a:defRPr/>
            </a:pPr>
            <a:endParaRPr lang="hu-HU"/>
          </a:p>
        </p:txBody>
      </p:sp>
      <p:sp>
        <p:nvSpPr>
          <p:cNvPr id="7" name="Rectangle 19"/>
          <p:cNvSpPr>
            <a:spLocks noGrp="1" noChangeArrowheads="1"/>
          </p:cNvSpPr>
          <p:nvPr>
            <p:ph type="sldNum" sz="quarter" idx="12"/>
          </p:nvPr>
        </p:nvSpPr>
        <p:spPr>
          <a:ln/>
        </p:spPr>
        <p:txBody>
          <a:bodyPr/>
          <a:lstStyle>
            <a:lvl1pPr>
              <a:defRPr/>
            </a:lvl1pPr>
          </a:lstStyle>
          <a:p>
            <a:pPr>
              <a:defRPr/>
            </a:pPr>
            <a:fld id="{20158B36-519B-4B25-8741-05564C6460C0}" type="slidenum">
              <a:rPr lang="hu-HU" altLang="hu-HU"/>
              <a:pPr>
                <a:defRPr/>
              </a:pPr>
              <a:t>‹#›</a:t>
            </a:fld>
            <a:endParaRPr lang="hu-HU" altLang="hu-HU"/>
          </a:p>
        </p:txBody>
      </p:sp>
    </p:spTree>
    <p:extLst>
      <p:ext uri="{BB962C8B-B14F-4D97-AF65-F5344CB8AC3E}">
        <p14:creationId xmlns="" xmlns:p14="http://schemas.microsoft.com/office/powerpoint/2010/main" val="369565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Rectangle 17"/>
          <p:cNvSpPr>
            <a:spLocks noGrp="1" noChangeArrowheads="1"/>
          </p:cNvSpPr>
          <p:nvPr>
            <p:ph type="dt" sz="half" idx="10"/>
          </p:nvPr>
        </p:nvSpPr>
        <p:spPr>
          <a:ln/>
        </p:spPr>
        <p:txBody>
          <a:bodyPr/>
          <a:lstStyle>
            <a:lvl1pPr>
              <a:defRPr/>
            </a:lvl1pPr>
          </a:lstStyle>
          <a:p>
            <a:pPr>
              <a:defRPr/>
            </a:pPr>
            <a:endParaRPr lang="hu-HU"/>
          </a:p>
        </p:txBody>
      </p:sp>
      <p:sp>
        <p:nvSpPr>
          <p:cNvPr id="5" name="Rectangle 18"/>
          <p:cNvSpPr>
            <a:spLocks noGrp="1" noChangeArrowheads="1"/>
          </p:cNvSpPr>
          <p:nvPr>
            <p:ph type="ftr" sz="quarter" idx="11"/>
          </p:nvPr>
        </p:nvSpPr>
        <p:spPr>
          <a:ln/>
        </p:spPr>
        <p:txBody>
          <a:bodyPr/>
          <a:lstStyle>
            <a:lvl1pPr>
              <a:defRPr/>
            </a:lvl1pPr>
          </a:lstStyle>
          <a:p>
            <a:pPr>
              <a:defRPr/>
            </a:pPr>
            <a:endParaRPr lang="hu-HU"/>
          </a:p>
        </p:txBody>
      </p:sp>
      <p:sp>
        <p:nvSpPr>
          <p:cNvPr id="6" name="Rectangle 19"/>
          <p:cNvSpPr>
            <a:spLocks noGrp="1" noChangeArrowheads="1"/>
          </p:cNvSpPr>
          <p:nvPr>
            <p:ph type="sldNum" sz="quarter" idx="12"/>
          </p:nvPr>
        </p:nvSpPr>
        <p:spPr>
          <a:ln/>
        </p:spPr>
        <p:txBody>
          <a:bodyPr/>
          <a:lstStyle>
            <a:lvl1pPr>
              <a:defRPr/>
            </a:lvl1pPr>
          </a:lstStyle>
          <a:p>
            <a:pPr>
              <a:defRPr/>
            </a:pPr>
            <a:fld id="{DC702F35-E978-41A9-BE90-CAC663EBFD6F}" type="slidenum">
              <a:rPr lang="hu-HU" altLang="hu-HU"/>
              <a:pPr>
                <a:defRPr/>
              </a:pPr>
              <a:t>‹#›</a:t>
            </a:fld>
            <a:endParaRPr lang="hu-HU" altLang="hu-HU"/>
          </a:p>
        </p:txBody>
      </p:sp>
    </p:spTree>
    <p:extLst>
      <p:ext uri="{BB962C8B-B14F-4D97-AF65-F5344CB8AC3E}">
        <p14:creationId xmlns="" xmlns:p14="http://schemas.microsoft.com/office/powerpoint/2010/main" val="265320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hu-H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hu-HU"/>
          </a:p>
        </p:txBody>
      </p:sp>
      <p:sp>
        <p:nvSpPr>
          <p:cNvPr id="5" name="Rectangle 18"/>
          <p:cNvSpPr>
            <a:spLocks noGrp="1" noChangeArrowheads="1"/>
          </p:cNvSpPr>
          <p:nvPr>
            <p:ph type="ftr" sz="quarter" idx="11"/>
          </p:nvPr>
        </p:nvSpPr>
        <p:spPr>
          <a:ln/>
        </p:spPr>
        <p:txBody>
          <a:bodyPr/>
          <a:lstStyle>
            <a:lvl1pPr>
              <a:defRPr/>
            </a:lvl1pPr>
          </a:lstStyle>
          <a:p>
            <a:pPr>
              <a:defRPr/>
            </a:pPr>
            <a:endParaRPr lang="hu-HU"/>
          </a:p>
        </p:txBody>
      </p:sp>
      <p:sp>
        <p:nvSpPr>
          <p:cNvPr id="6" name="Rectangle 19"/>
          <p:cNvSpPr>
            <a:spLocks noGrp="1" noChangeArrowheads="1"/>
          </p:cNvSpPr>
          <p:nvPr>
            <p:ph type="sldNum" sz="quarter" idx="12"/>
          </p:nvPr>
        </p:nvSpPr>
        <p:spPr>
          <a:ln/>
        </p:spPr>
        <p:txBody>
          <a:bodyPr/>
          <a:lstStyle>
            <a:lvl1pPr>
              <a:defRPr/>
            </a:lvl1pPr>
          </a:lstStyle>
          <a:p>
            <a:pPr>
              <a:defRPr/>
            </a:pPr>
            <a:fld id="{D6982D6F-C9DE-40F8-8EE3-2FC053938B19}" type="slidenum">
              <a:rPr lang="hu-HU" altLang="hu-HU"/>
              <a:pPr>
                <a:defRPr/>
              </a:pPr>
              <a:t>‹#›</a:t>
            </a:fld>
            <a:endParaRPr lang="hu-HU" altLang="hu-HU"/>
          </a:p>
        </p:txBody>
      </p:sp>
    </p:spTree>
    <p:extLst>
      <p:ext uri="{BB962C8B-B14F-4D97-AF65-F5344CB8AC3E}">
        <p14:creationId xmlns="" xmlns:p14="http://schemas.microsoft.com/office/powerpoint/2010/main" val="8960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sz="half" idx="1"/>
          </p:nvPr>
        </p:nvSpPr>
        <p:spPr>
          <a:xfrm>
            <a:off x="1422400" y="1981200"/>
            <a:ext cx="4927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ontent Placeholder 3"/>
          <p:cNvSpPr>
            <a:spLocks noGrp="1"/>
          </p:cNvSpPr>
          <p:nvPr>
            <p:ph sz="half" idx="2"/>
          </p:nvPr>
        </p:nvSpPr>
        <p:spPr>
          <a:xfrm>
            <a:off x="6553200" y="1981200"/>
            <a:ext cx="4927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Rectangle 17"/>
          <p:cNvSpPr>
            <a:spLocks noGrp="1" noChangeArrowheads="1"/>
          </p:cNvSpPr>
          <p:nvPr>
            <p:ph type="dt" sz="half" idx="10"/>
          </p:nvPr>
        </p:nvSpPr>
        <p:spPr>
          <a:ln/>
        </p:spPr>
        <p:txBody>
          <a:bodyPr/>
          <a:lstStyle>
            <a:lvl1pPr>
              <a:defRPr/>
            </a:lvl1pPr>
          </a:lstStyle>
          <a:p>
            <a:pPr>
              <a:defRPr/>
            </a:pPr>
            <a:endParaRPr lang="hu-HU"/>
          </a:p>
        </p:txBody>
      </p:sp>
      <p:sp>
        <p:nvSpPr>
          <p:cNvPr id="6" name="Rectangle 18"/>
          <p:cNvSpPr>
            <a:spLocks noGrp="1" noChangeArrowheads="1"/>
          </p:cNvSpPr>
          <p:nvPr>
            <p:ph type="ftr" sz="quarter" idx="11"/>
          </p:nvPr>
        </p:nvSpPr>
        <p:spPr>
          <a:ln/>
        </p:spPr>
        <p:txBody>
          <a:bodyPr/>
          <a:lstStyle>
            <a:lvl1pPr>
              <a:defRPr/>
            </a:lvl1pPr>
          </a:lstStyle>
          <a:p>
            <a:pPr>
              <a:defRPr/>
            </a:pPr>
            <a:endParaRPr lang="hu-HU"/>
          </a:p>
        </p:txBody>
      </p:sp>
      <p:sp>
        <p:nvSpPr>
          <p:cNvPr id="7" name="Rectangle 19"/>
          <p:cNvSpPr>
            <a:spLocks noGrp="1" noChangeArrowheads="1"/>
          </p:cNvSpPr>
          <p:nvPr>
            <p:ph type="sldNum" sz="quarter" idx="12"/>
          </p:nvPr>
        </p:nvSpPr>
        <p:spPr>
          <a:ln/>
        </p:spPr>
        <p:txBody>
          <a:bodyPr/>
          <a:lstStyle>
            <a:lvl1pPr>
              <a:defRPr/>
            </a:lvl1pPr>
          </a:lstStyle>
          <a:p>
            <a:pPr>
              <a:defRPr/>
            </a:pPr>
            <a:fld id="{62582D51-EFB2-4043-85A5-511149ED17C9}" type="slidenum">
              <a:rPr lang="hu-HU" altLang="hu-HU"/>
              <a:pPr>
                <a:defRPr/>
              </a:pPr>
              <a:t>‹#›</a:t>
            </a:fld>
            <a:endParaRPr lang="hu-HU" altLang="hu-HU"/>
          </a:p>
        </p:txBody>
      </p:sp>
    </p:spTree>
    <p:extLst>
      <p:ext uri="{BB962C8B-B14F-4D97-AF65-F5344CB8AC3E}">
        <p14:creationId xmlns="" xmlns:p14="http://schemas.microsoft.com/office/powerpoint/2010/main" val="3130851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hu-H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7" name="Rectangle 17"/>
          <p:cNvSpPr>
            <a:spLocks noGrp="1" noChangeArrowheads="1"/>
          </p:cNvSpPr>
          <p:nvPr>
            <p:ph type="dt" sz="half" idx="10"/>
          </p:nvPr>
        </p:nvSpPr>
        <p:spPr>
          <a:ln/>
        </p:spPr>
        <p:txBody>
          <a:bodyPr/>
          <a:lstStyle>
            <a:lvl1pPr>
              <a:defRPr/>
            </a:lvl1pPr>
          </a:lstStyle>
          <a:p>
            <a:pPr>
              <a:defRPr/>
            </a:pPr>
            <a:endParaRPr lang="hu-HU"/>
          </a:p>
        </p:txBody>
      </p:sp>
      <p:sp>
        <p:nvSpPr>
          <p:cNvPr id="8" name="Rectangle 18"/>
          <p:cNvSpPr>
            <a:spLocks noGrp="1" noChangeArrowheads="1"/>
          </p:cNvSpPr>
          <p:nvPr>
            <p:ph type="ftr" sz="quarter" idx="11"/>
          </p:nvPr>
        </p:nvSpPr>
        <p:spPr>
          <a:ln/>
        </p:spPr>
        <p:txBody>
          <a:bodyPr/>
          <a:lstStyle>
            <a:lvl1pPr>
              <a:defRPr/>
            </a:lvl1pPr>
          </a:lstStyle>
          <a:p>
            <a:pPr>
              <a:defRPr/>
            </a:pPr>
            <a:endParaRPr lang="hu-HU"/>
          </a:p>
        </p:txBody>
      </p:sp>
      <p:sp>
        <p:nvSpPr>
          <p:cNvPr id="9" name="Rectangle 19"/>
          <p:cNvSpPr>
            <a:spLocks noGrp="1" noChangeArrowheads="1"/>
          </p:cNvSpPr>
          <p:nvPr>
            <p:ph type="sldNum" sz="quarter" idx="12"/>
          </p:nvPr>
        </p:nvSpPr>
        <p:spPr>
          <a:ln/>
        </p:spPr>
        <p:txBody>
          <a:bodyPr/>
          <a:lstStyle>
            <a:lvl1pPr>
              <a:defRPr/>
            </a:lvl1pPr>
          </a:lstStyle>
          <a:p>
            <a:pPr>
              <a:defRPr/>
            </a:pPr>
            <a:fld id="{504D5002-330A-4F76-BC58-3B825ADF508F}" type="slidenum">
              <a:rPr lang="hu-HU" altLang="hu-HU"/>
              <a:pPr>
                <a:defRPr/>
              </a:pPr>
              <a:t>‹#›</a:t>
            </a:fld>
            <a:endParaRPr lang="hu-HU" altLang="hu-HU"/>
          </a:p>
        </p:txBody>
      </p:sp>
    </p:spTree>
    <p:extLst>
      <p:ext uri="{BB962C8B-B14F-4D97-AF65-F5344CB8AC3E}">
        <p14:creationId xmlns="" xmlns:p14="http://schemas.microsoft.com/office/powerpoint/2010/main" val="359261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Rectangle 17"/>
          <p:cNvSpPr>
            <a:spLocks noGrp="1" noChangeArrowheads="1"/>
          </p:cNvSpPr>
          <p:nvPr>
            <p:ph type="dt" sz="half" idx="10"/>
          </p:nvPr>
        </p:nvSpPr>
        <p:spPr>
          <a:ln/>
        </p:spPr>
        <p:txBody>
          <a:bodyPr/>
          <a:lstStyle>
            <a:lvl1pPr>
              <a:defRPr/>
            </a:lvl1pPr>
          </a:lstStyle>
          <a:p>
            <a:pPr>
              <a:defRPr/>
            </a:pPr>
            <a:endParaRPr lang="hu-HU"/>
          </a:p>
        </p:txBody>
      </p:sp>
      <p:sp>
        <p:nvSpPr>
          <p:cNvPr id="4" name="Rectangle 18"/>
          <p:cNvSpPr>
            <a:spLocks noGrp="1" noChangeArrowheads="1"/>
          </p:cNvSpPr>
          <p:nvPr>
            <p:ph type="ftr" sz="quarter" idx="11"/>
          </p:nvPr>
        </p:nvSpPr>
        <p:spPr>
          <a:ln/>
        </p:spPr>
        <p:txBody>
          <a:bodyPr/>
          <a:lstStyle>
            <a:lvl1pPr>
              <a:defRPr/>
            </a:lvl1pPr>
          </a:lstStyle>
          <a:p>
            <a:pPr>
              <a:defRPr/>
            </a:pPr>
            <a:endParaRPr lang="hu-HU"/>
          </a:p>
        </p:txBody>
      </p:sp>
      <p:sp>
        <p:nvSpPr>
          <p:cNvPr id="5" name="Rectangle 19"/>
          <p:cNvSpPr>
            <a:spLocks noGrp="1" noChangeArrowheads="1"/>
          </p:cNvSpPr>
          <p:nvPr>
            <p:ph type="sldNum" sz="quarter" idx="12"/>
          </p:nvPr>
        </p:nvSpPr>
        <p:spPr>
          <a:ln/>
        </p:spPr>
        <p:txBody>
          <a:bodyPr/>
          <a:lstStyle>
            <a:lvl1pPr>
              <a:defRPr/>
            </a:lvl1pPr>
          </a:lstStyle>
          <a:p>
            <a:pPr>
              <a:defRPr/>
            </a:pPr>
            <a:fld id="{B4AB6BC9-4DF1-480D-B332-A831D4ED7277}" type="slidenum">
              <a:rPr lang="hu-HU" altLang="hu-HU"/>
              <a:pPr>
                <a:defRPr/>
              </a:pPr>
              <a:t>‹#›</a:t>
            </a:fld>
            <a:endParaRPr lang="hu-HU" altLang="hu-HU"/>
          </a:p>
        </p:txBody>
      </p:sp>
    </p:spTree>
    <p:extLst>
      <p:ext uri="{BB962C8B-B14F-4D97-AF65-F5344CB8AC3E}">
        <p14:creationId xmlns="" xmlns:p14="http://schemas.microsoft.com/office/powerpoint/2010/main" val="84359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hu-HU"/>
          </a:p>
        </p:txBody>
      </p:sp>
      <p:sp>
        <p:nvSpPr>
          <p:cNvPr id="3" name="Rectangle 18"/>
          <p:cNvSpPr>
            <a:spLocks noGrp="1" noChangeArrowheads="1"/>
          </p:cNvSpPr>
          <p:nvPr>
            <p:ph type="ftr" sz="quarter" idx="11"/>
          </p:nvPr>
        </p:nvSpPr>
        <p:spPr>
          <a:ln/>
        </p:spPr>
        <p:txBody>
          <a:bodyPr/>
          <a:lstStyle>
            <a:lvl1pPr>
              <a:defRPr/>
            </a:lvl1pPr>
          </a:lstStyle>
          <a:p>
            <a:pPr>
              <a:defRPr/>
            </a:pPr>
            <a:endParaRPr lang="hu-HU"/>
          </a:p>
        </p:txBody>
      </p:sp>
      <p:sp>
        <p:nvSpPr>
          <p:cNvPr id="4" name="Rectangle 19"/>
          <p:cNvSpPr>
            <a:spLocks noGrp="1" noChangeArrowheads="1"/>
          </p:cNvSpPr>
          <p:nvPr>
            <p:ph type="sldNum" sz="quarter" idx="12"/>
          </p:nvPr>
        </p:nvSpPr>
        <p:spPr>
          <a:ln/>
        </p:spPr>
        <p:txBody>
          <a:bodyPr/>
          <a:lstStyle>
            <a:lvl1pPr>
              <a:defRPr/>
            </a:lvl1pPr>
          </a:lstStyle>
          <a:p>
            <a:pPr>
              <a:defRPr/>
            </a:pPr>
            <a:fld id="{51EE4C54-27B8-4476-BC71-C7AF5CBFEEDF}" type="slidenum">
              <a:rPr lang="hu-HU" altLang="hu-HU"/>
              <a:pPr>
                <a:defRPr/>
              </a:pPr>
              <a:t>‹#›</a:t>
            </a:fld>
            <a:endParaRPr lang="hu-HU" altLang="hu-HU"/>
          </a:p>
        </p:txBody>
      </p:sp>
    </p:spTree>
    <p:extLst>
      <p:ext uri="{BB962C8B-B14F-4D97-AF65-F5344CB8AC3E}">
        <p14:creationId xmlns="" xmlns:p14="http://schemas.microsoft.com/office/powerpoint/2010/main" val="344336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hu-H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hu-HU"/>
          </a:p>
        </p:txBody>
      </p:sp>
      <p:sp>
        <p:nvSpPr>
          <p:cNvPr id="6" name="Rectangle 18"/>
          <p:cNvSpPr>
            <a:spLocks noGrp="1" noChangeArrowheads="1"/>
          </p:cNvSpPr>
          <p:nvPr>
            <p:ph type="ftr" sz="quarter" idx="11"/>
          </p:nvPr>
        </p:nvSpPr>
        <p:spPr>
          <a:ln/>
        </p:spPr>
        <p:txBody>
          <a:bodyPr/>
          <a:lstStyle>
            <a:lvl1pPr>
              <a:defRPr/>
            </a:lvl1pPr>
          </a:lstStyle>
          <a:p>
            <a:pPr>
              <a:defRPr/>
            </a:pPr>
            <a:endParaRPr lang="hu-HU"/>
          </a:p>
        </p:txBody>
      </p:sp>
      <p:sp>
        <p:nvSpPr>
          <p:cNvPr id="7" name="Rectangle 19"/>
          <p:cNvSpPr>
            <a:spLocks noGrp="1" noChangeArrowheads="1"/>
          </p:cNvSpPr>
          <p:nvPr>
            <p:ph type="sldNum" sz="quarter" idx="12"/>
          </p:nvPr>
        </p:nvSpPr>
        <p:spPr>
          <a:ln/>
        </p:spPr>
        <p:txBody>
          <a:bodyPr/>
          <a:lstStyle>
            <a:lvl1pPr>
              <a:defRPr/>
            </a:lvl1pPr>
          </a:lstStyle>
          <a:p>
            <a:pPr>
              <a:defRPr/>
            </a:pPr>
            <a:fld id="{B2364DB9-5527-47E0-91EF-9D5A9A3C4C79}" type="slidenum">
              <a:rPr lang="hu-HU" altLang="hu-HU"/>
              <a:pPr>
                <a:defRPr/>
              </a:pPr>
              <a:t>‹#›</a:t>
            </a:fld>
            <a:endParaRPr lang="hu-HU" altLang="hu-HU"/>
          </a:p>
        </p:txBody>
      </p:sp>
    </p:spTree>
    <p:extLst>
      <p:ext uri="{BB962C8B-B14F-4D97-AF65-F5344CB8AC3E}">
        <p14:creationId xmlns="" xmlns:p14="http://schemas.microsoft.com/office/powerpoint/2010/main" val="593119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hu-H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hu-HU"/>
          </a:p>
        </p:txBody>
      </p:sp>
      <p:sp>
        <p:nvSpPr>
          <p:cNvPr id="6" name="Rectangle 18"/>
          <p:cNvSpPr>
            <a:spLocks noGrp="1" noChangeArrowheads="1"/>
          </p:cNvSpPr>
          <p:nvPr>
            <p:ph type="ftr" sz="quarter" idx="11"/>
          </p:nvPr>
        </p:nvSpPr>
        <p:spPr>
          <a:ln/>
        </p:spPr>
        <p:txBody>
          <a:bodyPr/>
          <a:lstStyle>
            <a:lvl1pPr>
              <a:defRPr/>
            </a:lvl1pPr>
          </a:lstStyle>
          <a:p>
            <a:pPr>
              <a:defRPr/>
            </a:pPr>
            <a:endParaRPr lang="hu-HU"/>
          </a:p>
        </p:txBody>
      </p:sp>
      <p:sp>
        <p:nvSpPr>
          <p:cNvPr id="7" name="Rectangle 19"/>
          <p:cNvSpPr>
            <a:spLocks noGrp="1" noChangeArrowheads="1"/>
          </p:cNvSpPr>
          <p:nvPr>
            <p:ph type="sldNum" sz="quarter" idx="12"/>
          </p:nvPr>
        </p:nvSpPr>
        <p:spPr>
          <a:ln/>
        </p:spPr>
        <p:txBody>
          <a:bodyPr/>
          <a:lstStyle>
            <a:lvl1pPr>
              <a:defRPr/>
            </a:lvl1pPr>
          </a:lstStyle>
          <a:p>
            <a:pPr>
              <a:defRPr/>
            </a:pPr>
            <a:fld id="{4DCFB4FD-BA06-4FDC-9863-2C2D36060078}" type="slidenum">
              <a:rPr lang="hu-HU" altLang="hu-HU"/>
              <a:pPr>
                <a:defRPr/>
              </a:pPr>
              <a:t>‹#›</a:t>
            </a:fld>
            <a:endParaRPr lang="hu-HU" altLang="hu-HU"/>
          </a:p>
        </p:txBody>
      </p:sp>
    </p:spTree>
    <p:extLst>
      <p:ext uri="{BB962C8B-B14F-4D97-AF65-F5344CB8AC3E}">
        <p14:creationId xmlns="" xmlns:p14="http://schemas.microsoft.com/office/powerpoint/2010/main" val="2982554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12187238" cy="6851650"/>
            <a:chOff x="0" y="4"/>
            <a:chExt cx="5758" cy="4316"/>
          </a:xfrm>
        </p:grpSpPr>
        <p:sp>
          <p:nvSpPr>
            <p:cNvPr id="21507"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21508"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grpSp>
          <p:nvGrpSpPr>
            <p:cNvPr id="1034" name="Group 5"/>
            <p:cNvGrpSpPr>
              <a:grpSpLocks/>
            </p:cNvGrpSpPr>
            <p:nvPr userDrawn="1"/>
          </p:nvGrpSpPr>
          <p:grpSpPr bwMode="auto">
            <a:xfrm>
              <a:off x="0" y="4"/>
              <a:ext cx="5758" cy="4316"/>
              <a:chOff x="0" y="4"/>
              <a:chExt cx="5758" cy="4316"/>
            </a:xfrm>
          </p:grpSpPr>
          <p:sp>
            <p:nvSpPr>
              <p:cNvPr id="21510"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21511"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21512"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21513"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21514"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21515"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21516"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21517"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sp>
            <p:nvSpPr>
              <p:cNvPr id="21518"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eaLnBrk="1" hangingPunct="1">
                  <a:spcBef>
                    <a:spcPct val="20000"/>
                  </a:spcBef>
                  <a:buClr>
                    <a:schemeClr val="hlink"/>
                  </a:buClr>
                  <a:buSzPct val="70000"/>
                  <a:buFont typeface="Wingdings" panose="05000000000000000000" pitchFamily="2" charset="2"/>
                  <a:buChar char="n"/>
                  <a:defRPr/>
                </a:pPr>
                <a:endParaRPr lang="hu-HU">
                  <a:effectLst>
                    <a:outerShdw blurRad="38100" dist="38100" dir="2700000" algn="tl">
                      <a:srgbClr val="000000">
                        <a:alpha val="43137"/>
                      </a:srgbClr>
                    </a:outerShdw>
                  </a:effectLst>
                </a:endParaRPr>
              </a:p>
            </p:txBody>
          </p:sp>
        </p:grpSp>
      </p:grpSp>
      <p:sp>
        <p:nvSpPr>
          <p:cNvPr id="21519" name="Rectangle 15"/>
          <p:cNvSpPr>
            <a:spLocks noGrp="1" noChangeArrowheads="1"/>
          </p:cNvSpPr>
          <p:nvPr>
            <p:ph type="title"/>
          </p:nvPr>
        </p:nvSpPr>
        <p:spPr bwMode="auto">
          <a:xfrm>
            <a:off x="1422400" y="304800"/>
            <a:ext cx="10058400" cy="1431925"/>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21520" name="Rectangle 16"/>
          <p:cNvSpPr>
            <a:spLocks noGrp="1" noChangeArrowheads="1"/>
          </p:cNvSpPr>
          <p:nvPr>
            <p:ph type="body" idx="1"/>
          </p:nvPr>
        </p:nvSpPr>
        <p:spPr bwMode="auto">
          <a:xfrm>
            <a:off x="1422400" y="1981200"/>
            <a:ext cx="10058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21521" name="Rectangle 17"/>
          <p:cNvSpPr>
            <a:spLocks noGrp="1" noChangeArrowheads="1"/>
          </p:cNvSpPr>
          <p:nvPr>
            <p:ph type="dt" sz="half" idx="2"/>
          </p:nvPr>
        </p:nvSpPr>
        <p:spPr bwMode="auto">
          <a:xfrm>
            <a:off x="1422400" y="62484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sz="1000">
                <a:effectLst>
                  <a:outerShdw blurRad="38100" dist="38100" dir="2700000" algn="tl">
                    <a:srgbClr val="000000"/>
                  </a:outerShdw>
                </a:effectLst>
              </a:defRPr>
            </a:lvl1pPr>
          </a:lstStyle>
          <a:p>
            <a:pPr>
              <a:defRPr/>
            </a:pPr>
            <a:endParaRPr lang="hu-HU"/>
          </a:p>
        </p:txBody>
      </p:sp>
      <p:sp>
        <p:nvSpPr>
          <p:cNvPr id="21522" name="Rectangle 18"/>
          <p:cNvSpPr>
            <a:spLocks noGrp="1" noChangeArrowheads="1"/>
          </p:cNvSpPr>
          <p:nvPr>
            <p:ph type="ftr" sz="quarter" idx="3"/>
          </p:nvPr>
        </p:nvSpPr>
        <p:spPr bwMode="auto">
          <a:xfrm>
            <a:off x="45720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spcBef>
                <a:spcPct val="0"/>
              </a:spcBef>
              <a:buClrTx/>
              <a:buSzTx/>
              <a:buFontTx/>
              <a:buNone/>
              <a:defRPr sz="1000">
                <a:effectLst>
                  <a:outerShdw blurRad="38100" dist="38100" dir="2700000" algn="tl">
                    <a:srgbClr val="000000"/>
                  </a:outerShdw>
                </a:effectLst>
              </a:defRPr>
            </a:lvl1pPr>
          </a:lstStyle>
          <a:p>
            <a:pPr>
              <a:defRPr/>
            </a:pPr>
            <a:endParaRPr lang="hu-HU"/>
          </a:p>
        </p:txBody>
      </p:sp>
      <p:sp>
        <p:nvSpPr>
          <p:cNvPr id="21523" name="Rectangle 19"/>
          <p:cNvSpPr>
            <a:spLocks noGrp="1" noChangeArrowheads="1"/>
          </p:cNvSpPr>
          <p:nvPr>
            <p:ph type="sldNum" sz="quarter" idx="4"/>
          </p:nvPr>
        </p:nvSpPr>
        <p:spPr bwMode="auto">
          <a:xfrm>
            <a:off x="8940800" y="62484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C42C0DBF-98E6-4B6A-8F21-7BE04B963E37}" type="slidenum">
              <a:rPr lang="hu-HU" altLang="hu-HU"/>
              <a:pPr>
                <a:defRPr/>
              </a:pPr>
              <a:t>‹#›</a:t>
            </a:fld>
            <a:endParaRPr lang="hu-HU" altLang="hu-HU"/>
          </a:p>
        </p:txBody>
      </p:sp>
    </p:spTree>
  </p:cSld>
  <p:clrMap bg1="dk2" tx1="lt1" bg2="dk1" tx2="lt2" accent1="accent1" accent2="accent2" accent3="accent3" accent4="accent4" accent5="accent5" accent6="accent6" hlink="hlink" folHlink="folHlink"/>
  <p:sldLayoutIdLst>
    <p:sldLayoutId id="2147484318"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Lst>
  <p:hf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molnar.andras.jozsef@gmail.com" TargetMode="External"/><Relationship Id="rId2" Type="http://schemas.openxmlformats.org/officeDocument/2006/relationships/hyperlink" Target="mailto:laszlo.jeney@uni-corvinus.h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ctrTitle"/>
          </p:nvPr>
        </p:nvSpPr>
        <p:spPr>
          <a:xfrm>
            <a:off x="1200150" y="1844675"/>
            <a:ext cx="10991850" cy="2376488"/>
          </a:xfrm>
        </p:spPr>
        <p:txBody>
          <a:bodyPr anchor="ctr" anchorCtr="1"/>
          <a:lstStyle/>
          <a:p>
            <a:pPr algn="ctr" eaLnBrk="1" hangingPunct="1">
              <a:defRPr/>
            </a:pPr>
            <a:r>
              <a:rPr lang="en-US" altLang="hu-HU" dirty="0" smtClean="0">
                <a:solidFill>
                  <a:schemeClr val="hlink"/>
                </a:solidFill>
              </a:rPr>
              <a:t>Inequality indexes measuring regional </a:t>
            </a:r>
            <a:r>
              <a:rPr lang="en-US" altLang="hu-HU" dirty="0" smtClean="0">
                <a:solidFill>
                  <a:schemeClr val="hlink"/>
                </a:solidFill>
              </a:rPr>
              <a:t>distribution</a:t>
            </a:r>
            <a:endParaRPr lang="hu-HU" altLang="hu-HU" dirty="0" smtClean="0">
              <a:solidFill>
                <a:schemeClr val="hlink"/>
              </a:solidFill>
            </a:endParaRPr>
          </a:p>
        </p:txBody>
      </p:sp>
      <p:sp>
        <p:nvSpPr>
          <p:cNvPr id="3075" name="Rectangle 3"/>
          <p:cNvSpPr>
            <a:spLocks noChangeArrowheads="1"/>
          </p:cNvSpPr>
          <p:nvPr/>
        </p:nvSpPr>
        <p:spPr bwMode="auto">
          <a:xfrm>
            <a:off x="1200150" y="5589588"/>
            <a:ext cx="10991850" cy="1268412"/>
          </a:xfrm>
          <a:prstGeom prst="rect">
            <a:avLst/>
          </a:prstGeom>
          <a:noFill/>
          <a:ln w="9525">
            <a:noFill/>
            <a:miter lim="800000"/>
            <a:headEnd/>
            <a:tailEnd/>
          </a:ln>
        </p:spPr>
        <p:txBody>
          <a:bodyPr/>
          <a:lstStyle/>
          <a:p>
            <a:pPr eaLnBrk="1" hangingPunct="1">
              <a:lnSpc>
                <a:spcPct val="80000"/>
              </a:lnSpc>
              <a:spcBef>
                <a:spcPct val="20000"/>
              </a:spcBef>
              <a:buClr>
                <a:schemeClr val="hlink"/>
              </a:buClr>
              <a:buSzPct val="70000"/>
            </a:pPr>
            <a:r>
              <a:rPr lang="en-US" altLang="hu-HU" sz="2000" dirty="0"/>
              <a:t>Quantitative Methods, GIS</a:t>
            </a:r>
            <a:endParaRPr lang="en-GB" altLang="hu-HU" sz="2000" dirty="0"/>
          </a:p>
          <a:p>
            <a:pPr eaLnBrk="1" hangingPunct="1">
              <a:lnSpc>
                <a:spcPct val="80000"/>
              </a:lnSpc>
              <a:spcBef>
                <a:spcPct val="20000"/>
              </a:spcBef>
              <a:buClr>
                <a:schemeClr val="hlink"/>
              </a:buClr>
              <a:buSzPct val="70000"/>
              <a:buFont typeface="Wingdings" pitchFamily="2" charset="2"/>
              <a:buNone/>
            </a:pPr>
            <a:r>
              <a:rPr lang="en-US" altLang="hu-HU" sz="2000" dirty="0"/>
              <a:t>I. Regional and Environmental Economic Studies (</a:t>
            </a:r>
            <a:r>
              <a:rPr lang="en-US" altLang="hu-HU" sz="2000" dirty="0" err="1"/>
              <a:t>MSc</a:t>
            </a:r>
            <a:r>
              <a:rPr lang="en-US" altLang="hu-HU" sz="2000" dirty="0"/>
              <a:t>) </a:t>
            </a:r>
            <a:r>
              <a:rPr lang="en-US" altLang="hu-HU" sz="2000" dirty="0" err="1"/>
              <a:t>programme</a:t>
            </a:r>
            <a:endParaRPr lang="en-GB" altLang="hu-HU" sz="2000" dirty="0"/>
          </a:p>
          <a:p>
            <a:pPr eaLnBrk="1" hangingPunct="1">
              <a:lnSpc>
                <a:spcPct val="80000"/>
              </a:lnSpc>
              <a:spcBef>
                <a:spcPct val="20000"/>
              </a:spcBef>
              <a:buClr>
                <a:schemeClr val="hlink"/>
              </a:buClr>
              <a:buSzPct val="70000"/>
              <a:buFont typeface="Wingdings" pitchFamily="2" charset="2"/>
              <a:buNone/>
            </a:pPr>
            <a:r>
              <a:rPr lang="hu-HU" altLang="hu-HU" sz="2000" dirty="0"/>
              <a:t>Spring </a:t>
            </a:r>
            <a:r>
              <a:rPr lang="en-GB" altLang="hu-HU" sz="2000" dirty="0"/>
              <a:t>term 20</a:t>
            </a:r>
            <a:r>
              <a:rPr lang="hu-HU" altLang="hu-HU" sz="2000" dirty="0"/>
              <a:t>20</a:t>
            </a:r>
            <a:r>
              <a:rPr lang="en-GB" altLang="hu-HU" sz="2000" dirty="0"/>
              <a:t>/202</a:t>
            </a:r>
            <a:r>
              <a:rPr lang="hu-HU" altLang="hu-HU" sz="2000" dirty="0"/>
              <a:t>1</a:t>
            </a:r>
            <a:r>
              <a:rPr lang="en-GB" altLang="hu-HU" sz="2000" dirty="0"/>
              <a:t>.</a:t>
            </a:r>
          </a:p>
          <a:p>
            <a:pPr eaLnBrk="1" hangingPunct="1">
              <a:lnSpc>
                <a:spcPct val="80000"/>
              </a:lnSpc>
              <a:spcBef>
                <a:spcPct val="20000"/>
              </a:spcBef>
              <a:buClr>
                <a:schemeClr val="hlink"/>
              </a:buClr>
              <a:buSzPct val="70000"/>
              <a:buFont typeface="Wingdings" pitchFamily="2" charset="2"/>
              <a:buNone/>
            </a:pPr>
            <a:r>
              <a:rPr lang="en-GB" altLang="hu-HU" sz="2000" dirty="0"/>
              <a:t>CUB </a:t>
            </a:r>
            <a:r>
              <a:rPr lang="hu-HU" altLang="hu-HU" sz="2000" dirty="0"/>
              <a:t>Geo </a:t>
            </a:r>
            <a:r>
              <a:rPr lang="hu-HU" altLang="hu-HU" sz="2000" dirty="0" err="1"/>
              <a:t>Department</a:t>
            </a:r>
            <a:endParaRPr lang="en-GB" altLang="hu-HU" sz="2000" dirty="0"/>
          </a:p>
        </p:txBody>
      </p:sp>
      <p:sp>
        <p:nvSpPr>
          <p:cNvPr id="4100" name="Rectangle 4"/>
          <p:cNvSpPr>
            <a:spLocks noChangeArrowheads="1"/>
          </p:cNvSpPr>
          <p:nvPr/>
        </p:nvSpPr>
        <p:spPr bwMode="auto">
          <a:xfrm>
            <a:off x="1200150" y="4292600"/>
            <a:ext cx="10991850" cy="936625"/>
          </a:xfrm>
          <a:prstGeom prst="rect">
            <a:avLst/>
          </a:prstGeom>
          <a:noFill/>
          <a:ln>
            <a:noFill/>
          </a:ln>
          <a:extLst>
            <a:ext uri="{909E8E84-426E-40DD-AFC4-6F175D3DCCD1}"/>
            <a:ext uri="{91240B29-F687-4F45-9708-019B960494DF}"/>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lnSpc>
                <a:spcPct val="80000"/>
              </a:lnSpc>
              <a:buFont typeface="Wingdings" panose="05000000000000000000" pitchFamily="2" charset="2"/>
              <a:buNone/>
              <a:defRPr/>
            </a:pPr>
            <a:r>
              <a:rPr lang="en-GB" altLang="hu-HU" sz="2000" dirty="0" smtClean="0"/>
              <a:t>dr. László </a:t>
            </a:r>
            <a:r>
              <a:rPr lang="en-GB" altLang="hu-HU" sz="2000" cap="small" dirty="0" smtClean="0"/>
              <a:t>Jeney</a:t>
            </a:r>
          </a:p>
          <a:p>
            <a:pPr algn="ctr" eaLnBrk="1" hangingPunct="1">
              <a:lnSpc>
                <a:spcPct val="80000"/>
              </a:lnSpc>
              <a:buFont typeface="Wingdings" panose="05000000000000000000" pitchFamily="2" charset="2"/>
              <a:buNone/>
              <a:defRPr/>
            </a:pPr>
            <a:r>
              <a:rPr lang="en-GB" altLang="hu-HU" sz="2000" dirty="0" smtClean="0"/>
              <a:t>associate professor</a:t>
            </a:r>
          </a:p>
          <a:p>
            <a:pPr algn="ctr" eaLnBrk="1" hangingPunct="1">
              <a:lnSpc>
                <a:spcPct val="80000"/>
              </a:lnSpc>
              <a:buFont typeface="Wingdings" panose="05000000000000000000" pitchFamily="2" charset="2"/>
              <a:buNone/>
              <a:defRPr/>
            </a:pPr>
            <a:r>
              <a:rPr lang="hu-HU" altLang="hu-HU" sz="2000" dirty="0" smtClean="0"/>
              <a:t>laszlo.</a:t>
            </a:r>
            <a:r>
              <a:rPr lang="en-GB" altLang="hu-HU" sz="2000" dirty="0" smtClean="0"/>
              <a:t>jeney@</a:t>
            </a:r>
            <a:r>
              <a:rPr lang="hu-HU" altLang="hu-HU" sz="2000" dirty="0" err="1" smtClean="0"/>
              <a:t>uni-corvinus.hu</a:t>
            </a:r>
            <a:endParaRPr lang="en-GB" altLang="hu-HU"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2C171ED-ECD9-4D43-9C79-0866D032324E}" type="slidenum">
              <a:rPr lang="hu-HU" altLang="hu-HU" sz="1000"/>
              <a:pPr algn="r" eaLnBrk="1" hangingPunct="1">
                <a:spcBef>
                  <a:spcPct val="0"/>
                </a:spcBef>
                <a:buClrTx/>
                <a:buSzTx/>
                <a:buFontTx/>
                <a:buNone/>
              </a:pPr>
              <a:t>10</a:t>
            </a:fld>
            <a:endParaRPr lang="hu-HU" altLang="hu-HU" sz="1000"/>
          </a:p>
        </p:txBody>
      </p:sp>
      <p:sp>
        <p:nvSpPr>
          <p:cNvPr id="792578" name="Rectangle 2"/>
          <p:cNvSpPr>
            <a:spLocks noGrp="1" noChangeArrowheads="1"/>
          </p:cNvSpPr>
          <p:nvPr>
            <p:ph type="title" idx="4294967295"/>
          </p:nvPr>
        </p:nvSpPr>
        <p:spPr>
          <a:xfrm>
            <a:off x="1169988" y="0"/>
            <a:ext cx="11022012" cy="1844675"/>
          </a:xfrm>
        </p:spPr>
        <p:txBody>
          <a:bodyPr/>
          <a:lstStyle/>
          <a:p>
            <a:pPr>
              <a:defRPr/>
            </a:pPr>
            <a:r>
              <a:rPr lang="hu-HU" altLang="hu-HU" sz="3600" dirty="0" smtClean="0">
                <a:solidFill>
                  <a:schemeClr val="hlink"/>
                </a:solidFill>
              </a:rPr>
              <a:t>Hoover index</a:t>
            </a:r>
            <a:endParaRPr lang="en-GB" altLang="hu-HU" sz="3600" dirty="0">
              <a:solidFill>
                <a:schemeClr val="hlink"/>
              </a:solidFill>
            </a:endParaRPr>
          </a:p>
        </p:txBody>
      </p:sp>
      <p:sp>
        <p:nvSpPr>
          <p:cNvPr id="6148" name="Rectangle 3"/>
          <p:cNvSpPr>
            <a:spLocks noGrp="1" noChangeArrowheads="1"/>
          </p:cNvSpPr>
          <p:nvPr>
            <p:ph type="body" sz="half" idx="4294967295"/>
          </p:nvPr>
        </p:nvSpPr>
        <p:spPr>
          <a:xfrm>
            <a:off x="1169988" y="1844675"/>
            <a:ext cx="11022012"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ltLang="hu-HU" sz="2400" dirty="0" smtClean="0">
                <a:effectLst/>
              </a:rPr>
              <a:t>One of the most popular, the most commonly used index for measuring regional inequalities</a:t>
            </a:r>
            <a:endParaRPr lang="en-GB" altLang="hu-HU" sz="2400" dirty="0" smtClean="0">
              <a:effectLst/>
            </a:endParaRPr>
          </a:p>
          <a:p>
            <a:r>
              <a:rPr lang="en-GB" altLang="hu-HU" sz="2400" dirty="0" smtClean="0">
                <a:effectLst/>
              </a:rPr>
              <a:t>It measures the difference</a:t>
            </a:r>
            <a:r>
              <a:rPr lang="hu-HU" altLang="hu-HU" sz="2400" dirty="0" smtClean="0">
                <a:effectLst/>
              </a:rPr>
              <a:t>/</a:t>
            </a:r>
            <a:r>
              <a:rPr lang="hu-HU" altLang="hu-HU" sz="2400" dirty="0" err="1" smtClean="0">
                <a:effectLst/>
              </a:rPr>
              <a:t>deviation</a:t>
            </a:r>
            <a:r>
              <a:rPr lang="en-GB" altLang="hu-HU" sz="2400" dirty="0" smtClean="0">
                <a:effectLst/>
              </a:rPr>
              <a:t> </a:t>
            </a:r>
            <a:r>
              <a:rPr lang="hu-HU" altLang="hu-HU" sz="2400" dirty="0" err="1" smtClean="0">
                <a:effectLst/>
              </a:rPr>
              <a:t>between</a:t>
            </a:r>
            <a:r>
              <a:rPr lang="en-GB" altLang="hu-HU" sz="2400" dirty="0" smtClean="0">
                <a:effectLst/>
              </a:rPr>
              <a:t> the territorial distribution of two absolute indicators</a:t>
            </a:r>
          </a:p>
          <a:p>
            <a:pPr lvl="1"/>
            <a:r>
              <a:rPr lang="en-GB" altLang="hu-HU" sz="2000" dirty="0" smtClean="0">
                <a:effectLst/>
              </a:rPr>
              <a:t>What percentage of the quantity of one absolute indicator, socio–economic phenomenon must be reallocated among the territorial units in order for its territorial distribution to be the same as territorial distribution of the other absolute indicator, socio–economic phenomenon</a:t>
            </a:r>
          </a:p>
          <a:p>
            <a:pPr lvl="1"/>
            <a:r>
              <a:rPr lang="en-GB" altLang="hu-HU" sz="2000" dirty="0" smtClean="0">
                <a:effectLst/>
              </a:rPr>
              <a:t>The territorial distribution of the population is most often compared with other absolute indicators, socio–economic phenomenon in territorial researches</a:t>
            </a:r>
            <a:endParaRPr lang="en-GB" altLang="hu-HU" sz="2000" dirty="0" smtClean="0">
              <a:effectLst/>
            </a:endParaRPr>
          </a:p>
          <a:p>
            <a:r>
              <a:rPr lang="en-GB" altLang="hu-HU" sz="2400" dirty="0" smtClean="0">
                <a:effectLst/>
              </a:rPr>
              <a:t>1941: E. M. Hoover, an American agricultural economist</a:t>
            </a:r>
          </a:p>
          <a:p>
            <a:r>
              <a:rPr lang="en-GB" altLang="hu-HU" sz="2400" dirty="0" smtClean="0">
                <a:effectLst/>
              </a:rPr>
              <a:t>Used by geography, sociology, economics, ecology as well</a:t>
            </a:r>
            <a:endParaRPr lang="en-GB" altLang="hu-HU" sz="2400" dirty="0" smtClean="0">
              <a:effectLst/>
            </a:endParaRPr>
          </a:p>
        </p:txBody>
      </p:sp>
    </p:spTree>
    <p:extLst>
      <p:ext uri="{BB962C8B-B14F-4D97-AF65-F5344CB8AC3E}">
        <p14:creationId xmlns="" xmlns:p14="http://schemas.microsoft.com/office/powerpoint/2010/main" val="3232315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2C171ED-ECD9-4D43-9C79-0866D032324E}" type="slidenum">
              <a:rPr lang="hu-HU" altLang="hu-HU" sz="1000"/>
              <a:pPr algn="r" eaLnBrk="1" hangingPunct="1">
                <a:spcBef>
                  <a:spcPct val="0"/>
                </a:spcBef>
                <a:buClrTx/>
                <a:buSzTx/>
                <a:buFontTx/>
                <a:buNone/>
              </a:pPr>
              <a:t>11</a:t>
            </a:fld>
            <a:endParaRPr lang="hu-HU" altLang="hu-HU" sz="1000"/>
          </a:p>
        </p:txBody>
      </p:sp>
      <p:sp>
        <p:nvSpPr>
          <p:cNvPr id="792578" name="Rectangle 2"/>
          <p:cNvSpPr>
            <a:spLocks noGrp="1" noChangeArrowheads="1"/>
          </p:cNvSpPr>
          <p:nvPr>
            <p:ph type="title" idx="4294967295"/>
          </p:nvPr>
        </p:nvSpPr>
        <p:spPr>
          <a:xfrm>
            <a:off x="1169988" y="0"/>
            <a:ext cx="11022012" cy="1844675"/>
          </a:xfrm>
        </p:spPr>
        <p:txBody>
          <a:bodyPr/>
          <a:lstStyle/>
          <a:p>
            <a:pPr>
              <a:defRPr/>
            </a:pPr>
            <a:r>
              <a:rPr lang="hu-HU" altLang="hu-HU" sz="3600" dirty="0" smtClean="0">
                <a:solidFill>
                  <a:schemeClr val="hlink"/>
                </a:solidFill>
              </a:rPr>
              <a:t>Hoover index</a:t>
            </a:r>
            <a:endParaRPr lang="en-GB" altLang="hu-HU" sz="3600" dirty="0">
              <a:solidFill>
                <a:schemeClr val="hlink"/>
              </a:solidFill>
            </a:endParaRPr>
          </a:p>
        </p:txBody>
      </p:sp>
      <p:sp>
        <p:nvSpPr>
          <p:cNvPr id="6148" name="Rectangle 3"/>
          <p:cNvSpPr>
            <a:spLocks noGrp="1" noChangeArrowheads="1"/>
          </p:cNvSpPr>
          <p:nvPr>
            <p:ph type="body" sz="half" idx="4294967295"/>
          </p:nvPr>
        </p:nvSpPr>
        <p:spPr>
          <a:xfrm>
            <a:off x="1169988" y="1844675"/>
            <a:ext cx="11022012"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hu-HU" altLang="hu-HU" sz="2400" dirty="0" err="1" smtClean="0">
                <a:effectLst/>
              </a:rPr>
              <a:t>To</a:t>
            </a:r>
            <a:r>
              <a:rPr lang="hu-HU" altLang="hu-HU" sz="2400" dirty="0" smtClean="0">
                <a:effectLst/>
              </a:rPr>
              <a:t> </a:t>
            </a:r>
            <a:r>
              <a:rPr lang="hu-HU" altLang="hu-HU" sz="2400" dirty="0" err="1" smtClean="0">
                <a:effectLst/>
              </a:rPr>
              <a:t>measure</a:t>
            </a:r>
            <a:r>
              <a:rPr lang="hu-HU" altLang="hu-HU" sz="2400" dirty="0" smtClean="0">
                <a:effectLst/>
              </a:rPr>
              <a:t> </a:t>
            </a:r>
            <a:r>
              <a:rPr lang="hu-HU" altLang="hu-HU" sz="2400" dirty="0" err="1" smtClean="0">
                <a:effectLst/>
              </a:rPr>
              <a:t>difference</a:t>
            </a:r>
            <a:r>
              <a:rPr lang="hu-HU" altLang="hu-HU" sz="2400" dirty="0" smtClean="0">
                <a:effectLst/>
              </a:rPr>
              <a:t> </a:t>
            </a:r>
            <a:r>
              <a:rPr lang="hu-HU" altLang="hu-HU" sz="2400" dirty="0" err="1" smtClean="0">
                <a:effectLst/>
              </a:rPr>
              <a:t>between</a:t>
            </a:r>
            <a:r>
              <a:rPr lang="hu-HU" altLang="hu-HU" sz="2400" dirty="0" smtClean="0">
                <a:effectLst/>
              </a:rPr>
              <a:t> </a:t>
            </a:r>
            <a:r>
              <a:rPr lang="hu-HU" altLang="hu-HU" sz="2400" dirty="0" err="1" smtClean="0">
                <a:effectLst/>
              </a:rPr>
              <a:t>territorial</a:t>
            </a:r>
            <a:r>
              <a:rPr lang="hu-HU" altLang="hu-HU" sz="2400" dirty="0" smtClean="0">
                <a:effectLst/>
              </a:rPr>
              <a:t> </a:t>
            </a:r>
            <a:r>
              <a:rPr lang="hu-HU" altLang="hu-HU" sz="2400" dirty="0" err="1" smtClean="0">
                <a:effectLst/>
              </a:rPr>
              <a:t>distribution</a:t>
            </a:r>
            <a:r>
              <a:rPr lang="hu-HU" altLang="hu-HU" sz="2400" dirty="0" smtClean="0">
                <a:effectLst/>
              </a:rPr>
              <a:t> of 2 </a:t>
            </a:r>
            <a:r>
              <a:rPr lang="hu-HU" altLang="hu-HU" sz="2400" dirty="0" err="1" smtClean="0">
                <a:effectLst/>
              </a:rPr>
              <a:t>absolute</a:t>
            </a:r>
            <a:r>
              <a:rPr lang="hu-HU" altLang="hu-HU" sz="2400" dirty="0" smtClean="0">
                <a:effectLst/>
              </a:rPr>
              <a:t> </a:t>
            </a:r>
            <a:r>
              <a:rPr lang="hu-HU" altLang="hu-HU" sz="2400" dirty="0" err="1" smtClean="0">
                <a:effectLst/>
              </a:rPr>
              <a:t>indicators</a:t>
            </a:r>
            <a:endParaRPr lang="hu-HU" altLang="hu-HU" sz="2400" dirty="0" smtClean="0">
              <a:effectLst/>
            </a:endParaRPr>
          </a:p>
          <a:p>
            <a:pPr lvl="1"/>
            <a:r>
              <a:rPr lang="hu-HU" altLang="hu-HU" sz="2000" dirty="0" err="1" smtClean="0">
                <a:effectLst/>
              </a:rPr>
              <a:t>Or</a:t>
            </a:r>
            <a:r>
              <a:rPr lang="hu-HU" altLang="hu-HU" sz="2000" dirty="0" smtClean="0">
                <a:effectLst/>
              </a:rPr>
              <a:t> </a:t>
            </a:r>
            <a:r>
              <a:rPr lang="hu-HU" altLang="hu-HU" sz="2000" dirty="0" err="1" smtClean="0">
                <a:effectLst/>
              </a:rPr>
              <a:t>it</a:t>
            </a:r>
            <a:r>
              <a:rPr lang="hu-HU" altLang="hu-HU" sz="2000" dirty="0" smtClean="0">
                <a:effectLst/>
              </a:rPr>
              <a:t> </a:t>
            </a:r>
            <a:r>
              <a:rPr lang="hu-HU" altLang="hu-HU" sz="2000" dirty="0" err="1" smtClean="0">
                <a:effectLst/>
              </a:rPr>
              <a:t>can</a:t>
            </a:r>
            <a:r>
              <a:rPr lang="hu-HU" altLang="hu-HU" sz="2000" dirty="0" smtClean="0">
                <a:effectLst/>
              </a:rPr>
              <a:t> </a:t>
            </a:r>
            <a:r>
              <a:rPr lang="hu-HU" altLang="hu-HU" sz="2000" dirty="0" err="1" smtClean="0">
                <a:effectLst/>
              </a:rPr>
              <a:t>also</a:t>
            </a:r>
            <a:r>
              <a:rPr lang="hu-HU" altLang="hu-HU" sz="2000" dirty="0" smtClean="0">
                <a:effectLst/>
              </a:rPr>
              <a:t> be: </a:t>
            </a:r>
            <a:r>
              <a:rPr lang="en-US" altLang="hu-HU" sz="2000" dirty="0" smtClean="0">
                <a:effectLst/>
              </a:rPr>
              <a:t>between </a:t>
            </a:r>
            <a:r>
              <a:rPr lang="en-US" altLang="hu-HU" sz="2000" dirty="0" smtClean="0">
                <a:effectLst/>
              </a:rPr>
              <a:t>the numerator and denominator of </a:t>
            </a:r>
            <a:r>
              <a:rPr lang="hu-HU" altLang="hu-HU" sz="2000" dirty="0" smtClean="0">
                <a:effectLst/>
              </a:rPr>
              <a:t>1</a:t>
            </a:r>
            <a:r>
              <a:rPr lang="en-US" altLang="hu-HU" sz="2000" dirty="0" smtClean="0">
                <a:effectLst/>
              </a:rPr>
              <a:t> </a:t>
            </a:r>
            <a:r>
              <a:rPr lang="hu-HU" altLang="hu-HU" sz="2000" dirty="0" err="1" smtClean="0">
                <a:effectLst/>
              </a:rPr>
              <a:t>relative</a:t>
            </a:r>
            <a:r>
              <a:rPr lang="en-US" altLang="hu-HU" sz="2000" dirty="0" smtClean="0">
                <a:effectLst/>
              </a:rPr>
              <a:t> indicator</a:t>
            </a:r>
            <a:endParaRPr lang="hu-HU" altLang="hu-HU" sz="2000" dirty="0" smtClean="0">
              <a:effectLst/>
            </a:endParaRPr>
          </a:p>
          <a:p>
            <a:r>
              <a:rPr lang="hu-HU" altLang="hu-HU" sz="2400" dirty="0" err="1" smtClean="0">
                <a:effectLst/>
              </a:rPr>
              <a:t>Its</a:t>
            </a:r>
            <a:r>
              <a:rPr lang="hu-HU" altLang="hu-HU" sz="2400" dirty="0" smtClean="0">
                <a:effectLst/>
              </a:rPr>
              <a:t> formula:</a:t>
            </a:r>
          </a:p>
          <a:p>
            <a:pPr lvl="1"/>
            <a:r>
              <a:rPr lang="pt-BR" altLang="hu-HU" sz="2000" i="1" dirty="0" smtClean="0">
                <a:effectLst/>
              </a:rPr>
              <a:t>x</a:t>
            </a:r>
            <a:r>
              <a:rPr lang="pt-BR" altLang="hu-HU" sz="2000" i="1" baseline="-25000" dirty="0" smtClean="0">
                <a:effectLst/>
              </a:rPr>
              <a:t>i</a:t>
            </a:r>
            <a:r>
              <a:rPr lang="pt-BR" altLang="hu-HU" sz="2000" dirty="0" smtClean="0">
                <a:effectLst/>
              </a:rPr>
              <a:t> = share of region i in x </a:t>
            </a:r>
            <a:r>
              <a:rPr lang="hu-HU" altLang="hu-HU" sz="2000" dirty="0" err="1" smtClean="0">
                <a:effectLst/>
              </a:rPr>
              <a:t>absolute</a:t>
            </a:r>
            <a:r>
              <a:rPr lang="pt-BR" altLang="hu-HU" sz="2000" dirty="0" smtClean="0">
                <a:effectLst/>
              </a:rPr>
              <a:t> indicator</a:t>
            </a:r>
            <a:endParaRPr lang="hu-HU" altLang="hu-HU" sz="2000" dirty="0" smtClean="0">
              <a:effectLst/>
            </a:endParaRPr>
          </a:p>
          <a:p>
            <a:pPr lvl="1"/>
            <a:r>
              <a:rPr lang="hu-HU" altLang="hu-HU" sz="2000" i="1" dirty="0" smtClean="0">
                <a:effectLst/>
              </a:rPr>
              <a:t>y</a:t>
            </a:r>
            <a:r>
              <a:rPr lang="pt-BR" altLang="hu-HU" sz="2000" i="1" baseline="-25000" dirty="0" smtClean="0">
                <a:effectLst/>
              </a:rPr>
              <a:t>i</a:t>
            </a:r>
            <a:r>
              <a:rPr lang="pt-BR" altLang="hu-HU" sz="2000" dirty="0" smtClean="0">
                <a:effectLst/>
              </a:rPr>
              <a:t> </a:t>
            </a:r>
            <a:r>
              <a:rPr lang="pt-BR" altLang="hu-HU" sz="2000" dirty="0" smtClean="0">
                <a:effectLst/>
              </a:rPr>
              <a:t>= share of region i in </a:t>
            </a:r>
            <a:r>
              <a:rPr lang="hu-HU" altLang="hu-HU" sz="2000" dirty="0" smtClean="0">
                <a:effectLst/>
              </a:rPr>
              <a:t>y</a:t>
            </a:r>
            <a:r>
              <a:rPr lang="pt-BR" altLang="hu-HU" sz="2000" dirty="0" smtClean="0">
                <a:effectLst/>
              </a:rPr>
              <a:t> </a:t>
            </a:r>
            <a:r>
              <a:rPr lang="hu-HU" altLang="hu-HU" sz="2000" dirty="0" err="1" smtClean="0">
                <a:effectLst/>
              </a:rPr>
              <a:t>absolute</a:t>
            </a:r>
            <a:r>
              <a:rPr lang="pt-BR" altLang="hu-HU" sz="2000" dirty="0" smtClean="0">
                <a:effectLst/>
              </a:rPr>
              <a:t> </a:t>
            </a:r>
            <a:r>
              <a:rPr lang="pt-BR" altLang="hu-HU" sz="2000" dirty="0" smtClean="0">
                <a:effectLst/>
              </a:rPr>
              <a:t>indicator</a:t>
            </a:r>
            <a:endParaRPr lang="hu-HU" altLang="hu-HU" sz="2000" dirty="0" smtClean="0">
              <a:effectLst/>
            </a:endParaRPr>
          </a:p>
          <a:p>
            <a:r>
              <a:rPr lang="en-US" altLang="hu-HU" sz="2400" i="1" dirty="0" smtClean="0">
                <a:effectLst/>
              </a:rPr>
              <a:t>x</a:t>
            </a:r>
            <a:r>
              <a:rPr lang="en-US" altLang="hu-HU" sz="2400" i="1" baseline="-25000" dirty="0" smtClean="0">
                <a:effectLst/>
              </a:rPr>
              <a:t>i</a:t>
            </a:r>
            <a:r>
              <a:rPr lang="en-US" altLang="hu-HU" sz="2400" dirty="0" smtClean="0">
                <a:effectLst/>
              </a:rPr>
              <a:t> and </a:t>
            </a:r>
            <a:r>
              <a:rPr lang="en-US" altLang="hu-HU" sz="2400" i="1" dirty="0" err="1" smtClean="0">
                <a:effectLst/>
              </a:rPr>
              <a:t>y</a:t>
            </a:r>
            <a:r>
              <a:rPr lang="en-US" altLang="hu-HU" sz="2400" i="1" baseline="-25000" dirty="0" err="1" smtClean="0">
                <a:effectLst/>
              </a:rPr>
              <a:t>i</a:t>
            </a:r>
            <a:r>
              <a:rPr lang="en-US" altLang="hu-HU" sz="2400" dirty="0" smtClean="0">
                <a:effectLst/>
              </a:rPr>
              <a:t>: two distribution ratios for which the following relationships </a:t>
            </a:r>
            <a:r>
              <a:rPr lang="en-US" altLang="hu-HU" sz="2400" dirty="0" smtClean="0">
                <a:effectLst/>
              </a:rPr>
              <a:t>exist</a:t>
            </a:r>
            <a:r>
              <a:rPr lang="hu-HU" altLang="hu-HU" sz="2400" dirty="0" smtClean="0">
                <a:effectLst/>
              </a:rPr>
              <a:t>:</a:t>
            </a:r>
          </a:p>
          <a:p>
            <a:pPr lvl="1"/>
            <a:r>
              <a:rPr lang="el-GR" altLang="hu-HU" sz="2000" i="1" dirty="0" smtClean="0">
                <a:effectLst/>
              </a:rPr>
              <a:t>Σ</a:t>
            </a:r>
            <a:r>
              <a:rPr lang="en-GB" altLang="hu-HU" sz="2000" i="1" dirty="0" smtClean="0">
                <a:effectLst/>
              </a:rPr>
              <a:t>x</a:t>
            </a:r>
            <a:r>
              <a:rPr lang="en-GB" altLang="hu-HU" sz="2000" i="1" baseline="-25000" dirty="0" smtClean="0">
                <a:effectLst/>
              </a:rPr>
              <a:t>i</a:t>
            </a:r>
            <a:r>
              <a:rPr lang="en-GB" altLang="hu-HU" sz="2000" dirty="0" smtClean="0">
                <a:effectLst/>
              </a:rPr>
              <a:t> = </a:t>
            </a:r>
            <a:r>
              <a:rPr lang="en-GB" altLang="hu-HU" sz="2000" dirty="0" smtClean="0">
                <a:effectLst/>
              </a:rPr>
              <a:t>100</a:t>
            </a:r>
            <a:r>
              <a:rPr lang="hu-HU" altLang="hu-HU" sz="2000" dirty="0" smtClean="0">
                <a:effectLst/>
              </a:rPr>
              <a:t>; </a:t>
            </a:r>
            <a:r>
              <a:rPr lang="el-GR" altLang="hu-HU" sz="2000" i="1" dirty="0" smtClean="0">
                <a:effectLst/>
              </a:rPr>
              <a:t>Σ</a:t>
            </a:r>
            <a:r>
              <a:rPr lang="en-GB" altLang="hu-HU" sz="2000" i="1" dirty="0" err="1" smtClean="0">
                <a:effectLst/>
              </a:rPr>
              <a:t>y</a:t>
            </a:r>
            <a:r>
              <a:rPr lang="en-GB" altLang="hu-HU" sz="2000" i="1" baseline="-25000" dirty="0" err="1" smtClean="0">
                <a:effectLst/>
              </a:rPr>
              <a:t>i</a:t>
            </a:r>
            <a:r>
              <a:rPr lang="en-GB" altLang="hu-HU" sz="2000" dirty="0" smtClean="0">
                <a:effectLst/>
              </a:rPr>
              <a:t> = 100</a:t>
            </a:r>
          </a:p>
          <a:p>
            <a:r>
              <a:rPr lang="en-US" altLang="hu-HU" sz="2400" dirty="0" smtClean="0">
                <a:effectLst/>
              </a:rPr>
              <a:t>The indicator is symmetric, the role and order of the two compared distributions (</a:t>
            </a:r>
            <a:r>
              <a:rPr lang="en-US" altLang="hu-HU" sz="2400" i="1" dirty="0" smtClean="0">
                <a:effectLst/>
              </a:rPr>
              <a:t>x</a:t>
            </a:r>
            <a:r>
              <a:rPr lang="en-US" altLang="hu-HU" sz="2400" i="1" baseline="-25000" dirty="0" smtClean="0">
                <a:effectLst/>
              </a:rPr>
              <a:t>i</a:t>
            </a:r>
            <a:r>
              <a:rPr lang="en-US" altLang="hu-HU" sz="2400" dirty="0" smtClean="0">
                <a:effectLst/>
              </a:rPr>
              <a:t> and </a:t>
            </a:r>
            <a:r>
              <a:rPr lang="en-US" altLang="hu-HU" sz="2400" i="1" dirty="0" err="1" smtClean="0">
                <a:effectLst/>
              </a:rPr>
              <a:t>y</a:t>
            </a:r>
            <a:r>
              <a:rPr lang="en-US" altLang="hu-HU" sz="2400" i="1" baseline="-25000" dirty="0" err="1" smtClean="0">
                <a:effectLst/>
              </a:rPr>
              <a:t>i</a:t>
            </a:r>
            <a:r>
              <a:rPr lang="en-US" altLang="hu-HU" sz="2400" dirty="0" smtClean="0">
                <a:effectLst/>
              </a:rPr>
              <a:t>) are </a:t>
            </a:r>
            <a:r>
              <a:rPr lang="en-US" altLang="hu-HU" sz="2400" dirty="0" smtClean="0">
                <a:effectLst/>
              </a:rPr>
              <a:t>interchangeable</a:t>
            </a:r>
            <a:endParaRPr lang="hu-HU" altLang="hu-HU" sz="2400" dirty="0" smtClean="0">
              <a:effectLst/>
            </a:endParaRPr>
          </a:p>
          <a:p>
            <a:r>
              <a:rPr lang="hu-HU" altLang="hu-HU" sz="2400" dirty="0" err="1" smtClean="0">
                <a:effectLst/>
              </a:rPr>
              <a:t>Possible</a:t>
            </a:r>
            <a:r>
              <a:rPr lang="hu-HU" altLang="hu-HU" sz="2400" dirty="0" smtClean="0">
                <a:effectLst/>
              </a:rPr>
              <a:t> </a:t>
            </a:r>
            <a:r>
              <a:rPr lang="hu-HU" altLang="hu-HU" sz="2400" dirty="0" err="1" smtClean="0">
                <a:effectLst/>
              </a:rPr>
              <a:t>interval</a:t>
            </a:r>
            <a:r>
              <a:rPr lang="hu-HU" altLang="hu-HU" sz="2400" dirty="0" smtClean="0">
                <a:effectLst/>
              </a:rPr>
              <a:t> of </a:t>
            </a:r>
            <a:r>
              <a:rPr lang="hu-HU" altLang="hu-HU" sz="2400" dirty="0" err="1" smtClean="0">
                <a:effectLst/>
              </a:rPr>
              <a:t>its</a:t>
            </a:r>
            <a:r>
              <a:rPr lang="hu-HU" altLang="hu-HU" sz="2400" dirty="0" smtClean="0">
                <a:effectLst/>
              </a:rPr>
              <a:t> </a:t>
            </a:r>
            <a:r>
              <a:rPr lang="hu-HU" altLang="hu-HU" sz="2400" dirty="0" err="1" smtClean="0">
                <a:effectLst/>
              </a:rPr>
              <a:t>values</a:t>
            </a:r>
            <a:r>
              <a:rPr lang="en-GB" altLang="hu-HU" sz="2400" dirty="0" smtClean="0">
                <a:effectLst/>
              </a:rPr>
              <a:t>: </a:t>
            </a:r>
            <a:r>
              <a:rPr lang="en-GB" altLang="hu-HU" sz="2400" dirty="0" smtClean="0">
                <a:effectLst/>
              </a:rPr>
              <a:t>0 ≤ </a:t>
            </a:r>
            <a:r>
              <a:rPr lang="en-GB" altLang="hu-HU" sz="2400" i="1" dirty="0" smtClean="0">
                <a:effectLst/>
              </a:rPr>
              <a:t>H</a:t>
            </a:r>
            <a:r>
              <a:rPr lang="en-GB" altLang="hu-HU" sz="2400" dirty="0" smtClean="0">
                <a:effectLst/>
              </a:rPr>
              <a:t> ≤ 100</a:t>
            </a:r>
          </a:p>
          <a:p>
            <a:pPr lvl="1"/>
            <a:r>
              <a:rPr lang="hu-HU" altLang="hu-HU" sz="2000" dirty="0" smtClean="0">
                <a:effectLst/>
              </a:rPr>
              <a:t>The </a:t>
            </a:r>
            <a:r>
              <a:rPr lang="hu-HU" altLang="hu-HU" sz="2000" dirty="0" err="1" smtClean="0">
                <a:effectLst/>
              </a:rPr>
              <a:t>higher</a:t>
            </a:r>
            <a:r>
              <a:rPr lang="hu-HU" altLang="hu-HU" sz="2000" dirty="0" smtClean="0">
                <a:effectLst/>
              </a:rPr>
              <a:t> is </a:t>
            </a:r>
            <a:r>
              <a:rPr lang="hu-HU" altLang="hu-HU" sz="2000" dirty="0" err="1" smtClean="0">
                <a:effectLst/>
              </a:rPr>
              <a:t>the</a:t>
            </a:r>
            <a:r>
              <a:rPr lang="hu-HU" altLang="hu-HU" sz="2000" dirty="0" smtClean="0">
                <a:effectLst/>
              </a:rPr>
              <a:t> index, </a:t>
            </a:r>
            <a:r>
              <a:rPr lang="hu-HU" altLang="hu-HU" sz="2000" dirty="0" err="1" smtClean="0">
                <a:effectLst/>
              </a:rPr>
              <a:t>the</a:t>
            </a:r>
            <a:r>
              <a:rPr lang="hu-HU" altLang="hu-HU" sz="2000" dirty="0" smtClean="0">
                <a:effectLst/>
              </a:rPr>
              <a:t> </a:t>
            </a:r>
            <a:r>
              <a:rPr lang="hu-HU" altLang="hu-HU" sz="2000" dirty="0" err="1" smtClean="0">
                <a:effectLst/>
              </a:rPr>
              <a:t>higher</a:t>
            </a:r>
            <a:r>
              <a:rPr lang="hu-HU" altLang="hu-HU" sz="2000" dirty="0" smtClean="0">
                <a:effectLst/>
              </a:rPr>
              <a:t> is </a:t>
            </a:r>
            <a:r>
              <a:rPr lang="hu-HU" altLang="hu-HU" sz="2000" dirty="0" err="1" smtClean="0">
                <a:effectLst/>
              </a:rPr>
              <a:t>the</a:t>
            </a:r>
            <a:r>
              <a:rPr lang="hu-HU" altLang="hu-HU" sz="2000" dirty="0" smtClean="0">
                <a:effectLst/>
              </a:rPr>
              <a:t> </a:t>
            </a:r>
            <a:r>
              <a:rPr lang="hu-HU" altLang="hu-HU" sz="2000" dirty="0" err="1" smtClean="0">
                <a:effectLst/>
              </a:rPr>
              <a:t>inequality</a:t>
            </a:r>
            <a:endParaRPr lang="hu-HU" altLang="hu-HU" sz="2000" dirty="0" smtClean="0">
              <a:effectLst/>
            </a:endParaRPr>
          </a:p>
          <a:p>
            <a:r>
              <a:rPr lang="hu-HU" altLang="hu-HU" sz="2400" dirty="0" err="1" smtClean="0">
                <a:effectLst/>
              </a:rPr>
              <a:t>Its</a:t>
            </a:r>
            <a:r>
              <a:rPr lang="hu-HU" altLang="hu-HU" sz="2400" dirty="0" smtClean="0">
                <a:effectLst/>
              </a:rPr>
              <a:t> </a:t>
            </a:r>
            <a:r>
              <a:rPr lang="hu-HU" altLang="hu-HU" sz="2400" dirty="0" err="1" smtClean="0">
                <a:effectLst/>
              </a:rPr>
              <a:t>measure</a:t>
            </a:r>
            <a:r>
              <a:rPr lang="hu-HU" altLang="hu-HU" sz="2400" dirty="0" smtClean="0">
                <a:effectLst/>
              </a:rPr>
              <a:t>: %</a:t>
            </a:r>
            <a:endParaRPr lang="en-GB" altLang="hu-HU" sz="2400" dirty="0" smtClean="0">
              <a:effectLst/>
            </a:endParaRPr>
          </a:p>
        </p:txBody>
      </p:sp>
      <p:sp>
        <p:nvSpPr>
          <p:cNvPr id="5" name="Szövegdoboz 4"/>
          <p:cNvSpPr txBox="1">
            <a:spLocks noRot="1" noChangeAspect="1" noMove="1" noResize="1" noEditPoints="1" noAdjustHandles="1" noChangeArrowheads="1" noChangeShapeType="1" noTextEdit="1"/>
          </p:cNvSpPr>
          <p:nvPr/>
        </p:nvSpPr>
        <p:spPr bwMode="auto">
          <a:xfrm>
            <a:off x="8973305" y="2827662"/>
            <a:ext cx="1694695" cy="593047"/>
          </a:xfrm>
          <a:prstGeom prst="rect">
            <a:avLst/>
          </a:prstGeom>
          <a:blipFill rotWithShape="0">
            <a:blip r:embed="rId2" cstate="print"/>
            <a:stretch>
              <a:fillRect/>
            </a:stretch>
          </a:blipFill>
          <a:extLst/>
        </p:spPr>
        <p:txBody>
          <a:bodyPr/>
          <a:lstStyle/>
          <a:p>
            <a:r>
              <a:rPr lang="hu-HU">
                <a:noFill/>
              </a:rPr>
              <a:t> </a:t>
            </a:r>
          </a:p>
        </p:txBody>
      </p:sp>
    </p:spTree>
    <p:extLst>
      <p:ext uri="{BB962C8B-B14F-4D97-AF65-F5344CB8AC3E}">
        <p14:creationId xmlns="" xmlns:p14="http://schemas.microsoft.com/office/powerpoint/2010/main" val="3232315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1D6CCF56-2DBD-4FF8-AF95-06AFB0F06532}" type="slidenum">
              <a:rPr lang="hu-HU" altLang="hu-HU" sz="1000"/>
              <a:pPr algn="r" eaLnBrk="1" hangingPunct="1">
                <a:spcBef>
                  <a:spcPct val="0"/>
                </a:spcBef>
                <a:buClrTx/>
                <a:buSzTx/>
                <a:buFontTx/>
                <a:buNone/>
              </a:pPr>
              <a:t>12</a:t>
            </a:fld>
            <a:endParaRPr lang="hu-HU" altLang="hu-HU" sz="1000"/>
          </a:p>
        </p:txBody>
      </p:sp>
      <p:sp>
        <p:nvSpPr>
          <p:cNvPr id="793602" name="Rectangle 2"/>
          <p:cNvSpPr>
            <a:spLocks noGrp="1" noChangeArrowheads="1"/>
          </p:cNvSpPr>
          <p:nvPr>
            <p:ph type="title" idx="4294967295"/>
          </p:nvPr>
        </p:nvSpPr>
        <p:spPr>
          <a:xfrm>
            <a:off x="1169988" y="0"/>
            <a:ext cx="11022012" cy="1844675"/>
          </a:xfrm>
        </p:spPr>
        <p:txBody>
          <a:bodyPr/>
          <a:lstStyle/>
          <a:p>
            <a:pPr>
              <a:defRPr/>
            </a:pPr>
            <a:r>
              <a:rPr lang="en-GB" altLang="hu-HU" sz="3600" dirty="0">
                <a:solidFill>
                  <a:schemeClr val="hlink"/>
                </a:solidFill>
              </a:rPr>
              <a:t>Steps of calculation </a:t>
            </a:r>
            <a:r>
              <a:rPr lang="hu-HU" altLang="hu-HU" sz="3600" dirty="0" smtClean="0">
                <a:solidFill>
                  <a:schemeClr val="hlink"/>
                </a:solidFill>
              </a:rPr>
              <a:t>Hoover </a:t>
            </a:r>
            <a:r>
              <a:rPr lang="hu-HU" altLang="hu-HU" sz="3600" dirty="0" smtClean="0">
                <a:solidFill>
                  <a:schemeClr val="hlink"/>
                </a:solidFill>
              </a:rPr>
              <a:t>index</a:t>
            </a:r>
            <a:endParaRPr lang="hu-HU" altLang="hu-HU" sz="3600" dirty="0">
              <a:solidFill>
                <a:schemeClr val="hlink"/>
              </a:solidFill>
            </a:endParaRPr>
          </a:p>
        </p:txBody>
      </p:sp>
      <p:sp>
        <p:nvSpPr>
          <p:cNvPr id="7172" name="Rectangle 3"/>
          <p:cNvSpPr>
            <a:spLocks noGrp="1" noChangeArrowheads="1"/>
          </p:cNvSpPr>
          <p:nvPr>
            <p:ph type="body" sz="half" idx="4294967295"/>
          </p:nvPr>
        </p:nvSpPr>
        <p:spPr>
          <a:xfrm>
            <a:off x="1169988" y="1844675"/>
            <a:ext cx="11022012"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533400" indent="-533400">
              <a:buFont typeface="Wingdings" panose="05000000000000000000" pitchFamily="2" charset="2"/>
              <a:buAutoNum type="arabicPeriod"/>
            </a:pPr>
            <a:r>
              <a:rPr lang="hu-HU" altLang="hu-HU" sz="2400" dirty="0" smtClean="0">
                <a:effectLst/>
              </a:rPr>
              <a:t>S</a:t>
            </a:r>
            <a:r>
              <a:rPr lang="en-US" altLang="hu-HU" sz="2400" dirty="0" smtClean="0">
                <a:effectLst/>
              </a:rPr>
              <a:t>um </a:t>
            </a:r>
            <a:r>
              <a:rPr lang="en-US" altLang="hu-HU" sz="2400" dirty="0" smtClean="0">
                <a:effectLst/>
              </a:rPr>
              <a:t>the values of both of the absolute data series</a:t>
            </a:r>
            <a:endParaRPr lang="en-GB" altLang="hu-HU" sz="2400" dirty="0" smtClean="0">
              <a:effectLst/>
            </a:endParaRPr>
          </a:p>
          <a:p>
            <a:pPr marL="533400" indent="-533400">
              <a:buFont typeface="Wingdings" panose="05000000000000000000" pitchFamily="2" charset="2"/>
              <a:buAutoNum type="arabicPeriod"/>
            </a:pPr>
            <a:r>
              <a:rPr lang="en-GB" altLang="hu-HU" sz="2400" dirty="0" smtClean="0">
                <a:effectLst/>
              </a:rPr>
              <a:t>F</a:t>
            </a:r>
            <a:r>
              <a:rPr lang="en-US" altLang="hu-HU" sz="2400" dirty="0" smtClean="0">
                <a:effectLst/>
              </a:rPr>
              <a:t>or </a:t>
            </a:r>
            <a:r>
              <a:rPr lang="en-US" altLang="hu-HU" sz="2400" dirty="0" smtClean="0">
                <a:effectLst/>
              </a:rPr>
              <a:t>each </a:t>
            </a:r>
            <a:r>
              <a:rPr lang="en-US" altLang="hu-HU" sz="2400" dirty="0" smtClean="0">
                <a:effectLst/>
              </a:rPr>
              <a:t>territory </a:t>
            </a:r>
            <a:r>
              <a:rPr lang="en-US" altLang="hu-HU" sz="2400" dirty="0" smtClean="0">
                <a:effectLst/>
              </a:rPr>
              <a:t>calculate </a:t>
            </a:r>
            <a:r>
              <a:rPr lang="en-US" altLang="hu-HU" sz="2400" dirty="0" smtClean="0">
                <a:effectLst/>
              </a:rPr>
              <a:t>the </a:t>
            </a:r>
            <a:r>
              <a:rPr lang="en-US" altLang="hu-HU" sz="2400" dirty="0" smtClean="0">
                <a:effectLst/>
              </a:rPr>
              <a:t>percentage share of the given </a:t>
            </a:r>
            <a:r>
              <a:rPr lang="en-US" altLang="hu-HU" sz="2400" dirty="0" smtClean="0">
                <a:effectLst/>
              </a:rPr>
              <a:t>territory </a:t>
            </a:r>
            <a:r>
              <a:rPr lang="en-US" altLang="hu-HU" sz="2400" dirty="0" smtClean="0">
                <a:effectLst/>
              </a:rPr>
              <a:t>from this total value (result of previous addition) (for both </a:t>
            </a:r>
            <a:r>
              <a:rPr lang="en-US" altLang="hu-HU" sz="2400" dirty="0" smtClean="0">
                <a:effectLst/>
              </a:rPr>
              <a:t>absolute </a:t>
            </a:r>
            <a:r>
              <a:rPr lang="en-US" altLang="hu-HU" sz="2400" dirty="0" smtClean="0">
                <a:effectLst/>
              </a:rPr>
              <a:t>indicators</a:t>
            </a:r>
            <a:r>
              <a:rPr lang="en-US" altLang="hu-HU" sz="2400" dirty="0" smtClean="0">
                <a:effectLst/>
              </a:rPr>
              <a:t>)</a:t>
            </a:r>
            <a:endParaRPr lang="hu-HU" altLang="hu-HU" sz="2400" dirty="0" smtClean="0">
              <a:effectLst/>
            </a:endParaRPr>
          </a:p>
          <a:p>
            <a:pPr marL="533400" indent="-533400">
              <a:buFont typeface="Wingdings" panose="05000000000000000000" pitchFamily="2" charset="2"/>
              <a:buAutoNum type="arabicPeriod"/>
            </a:pPr>
            <a:r>
              <a:rPr lang="hu-HU" altLang="hu-HU" sz="2400" dirty="0" smtClean="0">
                <a:effectLst/>
              </a:rPr>
              <a:t>F</a:t>
            </a:r>
            <a:r>
              <a:rPr lang="en-US" altLang="hu-HU" sz="2400" dirty="0" smtClean="0">
                <a:effectLst/>
              </a:rPr>
              <a:t>or </a:t>
            </a:r>
            <a:r>
              <a:rPr lang="en-US" altLang="hu-HU" sz="2400" dirty="0" smtClean="0">
                <a:effectLst/>
              </a:rPr>
              <a:t>each territory calculate the deviation (difference) of the percentage share of one absolute indicator from </a:t>
            </a:r>
            <a:r>
              <a:rPr lang="en-US" altLang="hu-HU" sz="2400" dirty="0" err="1" smtClean="0">
                <a:effectLst/>
              </a:rPr>
              <a:t>th</a:t>
            </a:r>
            <a:r>
              <a:rPr lang="hu-HU" altLang="hu-HU" sz="2400" dirty="0" err="1" smtClean="0">
                <a:effectLst/>
              </a:rPr>
              <a:t>at</a:t>
            </a:r>
            <a:r>
              <a:rPr lang="en-US" altLang="hu-HU" sz="2400" dirty="0" smtClean="0">
                <a:effectLst/>
              </a:rPr>
              <a:t> </a:t>
            </a:r>
            <a:r>
              <a:rPr lang="en-US" altLang="hu-HU" sz="2400" dirty="0" smtClean="0">
                <a:effectLst/>
              </a:rPr>
              <a:t>of the other absolute </a:t>
            </a:r>
            <a:r>
              <a:rPr lang="en-US" altLang="hu-HU" sz="2400" dirty="0" err="1" smtClean="0">
                <a:effectLst/>
              </a:rPr>
              <a:t>indi</a:t>
            </a:r>
            <a:r>
              <a:rPr lang="hu-HU" altLang="hu-HU" sz="2400" dirty="0" smtClean="0">
                <a:effectLst/>
              </a:rPr>
              <a:t>c</a:t>
            </a:r>
            <a:r>
              <a:rPr lang="en-US" altLang="hu-HU" sz="2400" dirty="0" err="1" smtClean="0">
                <a:effectLst/>
              </a:rPr>
              <a:t>ator</a:t>
            </a:r>
            <a:endParaRPr lang="en-GB" altLang="hu-HU" sz="2400" dirty="0" smtClean="0">
              <a:effectLst/>
            </a:endParaRPr>
          </a:p>
          <a:p>
            <a:pPr marL="533400" indent="-533400">
              <a:buFont typeface="Wingdings" panose="05000000000000000000" pitchFamily="2" charset="2"/>
              <a:buAutoNum type="arabicPeriod"/>
            </a:pPr>
            <a:r>
              <a:rPr lang="en-GB" altLang="hu-HU" sz="2400" dirty="0" smtClean="0">
                <a:effectLst/>
              </a:rPr>
              <a:t>F</a:t>
            </a:r>
            <a:r>
              <a:rPr lang="en-US" altLang="hu-HU" sz="2400" dirty="0" smtClean="0">
                <a:effectLst/>
              </a:rPr>
              <a:t>or </a:t>
            </a:r>
            <a:r>
              <a:rPr lang="en-US" altLang="hu-HU" sz="2400" dirty="0" smtClean="0">
                <a:effectLst/>
              </a:rPr>
              <a:t>each territory take the absolute value of these differences (results from the previous subtraction</a:t>
            </a:r>
            <a:r>
              <a:rPr lang="en-US" altLang="hu-HU" sz="2400" dirty="0" smtClean="0">
                <a:effectLst/>
              </a:rPr>
              <a:t>)</a:t>
            </a:r>
            <a:endParaRPr lang="en-GB" altLang="hu-HU" sz="2000" dirty="0" smtClean="0">
              <a:effectLst/>
            </a:endParaRPr>
          </a:p>
          <a:p>
            <a:pPr marL="914400" lvl="1" indent="-457200"/>
            <a:r>
              <a:rPr lang="en-GB" altLang="hu-HU" sz="2000" dirty="0" smtClean="0">
                <a:effectLst/>
              </a:rPr>
              <a:t>Excel </a:t>
            </a:r>
            <a:r>
              <a:rPr lang="en-GB" altLang="hu-HU" sz="2000" dirty="0" smtClean="0">
                <a:effectLst/>
                <a:sym typeface="Wingdings" panose="05000000000000000000" pitchFamily="2" charset="2"/>
              </a:rPr>
              <a:t> </a:t>
            </a:r>
            <a:r>
              <a:rPr lang="en-US" altLang="hu-HU" sz="2000" dirty="0" smtClean="0">
                <a:effectLst/>
                <a:sym typeface="Wingdings" panose="05000000000000000000" pitchFamily="2" charset="2"/>
              </a:rPr>
              <a:t>with the usage of ABS </a:t>
            </a:r>
            <a:r>
              <a:rPr lang="en-US" altLang="hu-HU" sz="2000" dirty="0" smtClean="0">
                <a:effectLst/>
                <a:sym typeface="Wingdings" panose="05000000000000000000" pitchFamily="2" charset="2"/>
              </a:rPr>
              <a:t>function/formula</a:t>
            </a:r>
            <a:endParaRPr lang="en-GB" altLang="hu-HU" sz="2000" dirty="0" smtClean="0">
              <a:effectLst/>
            </a:endParaRPr>
          </a:p>
          <a:p>
            <a:pPr marL="914400" lvl="1" indent="-457200"/>
            <a:r>
              <a:rPr lang="en-GB" altLang="hu-HU" sz="2000" dirty="0" smtClean="0">
                <a:effectLst/>
              </a:rPr>
              <a:t>Excel </a:t>
            </a:r>
            <a:r>
              <a:rPr lang="en-GB" altLang="hu-HU" sz="2000" dirty="0" smtClean="0">
                <a:effectLst/>
                <a:sym typeface="Wingdings" panose="05000000000000000000" pitchFamily="2" charset="2"/>
              </a:rPr>
              <a:t> s</a:t>
            </a:r>
            <a:r>
              <a:rPr lang="en-GB" altLang="hu-HU" sz="2000" dirty="0" smtClean="0">
                <a:effectLst/>
              </a:rPr>
              <a:t>teps </a:t>
            </a:r>
            <a:r>
              <a:rPr lang="en-GB" altLang="hu-HU" sz="2000" dirty="0" smtClean="0">
                <a:effectLst/>
              </a:rPr>
              <a:t>2–</a:t>
            </a:r>
            <a:r>
              <a:rPr lang="hu-HU" altLang="hu-HU" sz="2000" dirty="0" smtClean="0">
                <a:effectLst/>
              </a:rPr>
              <a:t>4</a:t>
            </a:r>
            <a:r>
              <a:rPr lang="en-GB" altLang="hu-HU" sz="2000" dirty="0" smtClean="0">
                <a:effectLst/>
              </a:rPr>
              <a:t> </a:t>
            </a:r>
            <a:r>
              <a:rPr lang="en-GB" altLang="hu-HU" sz="2000" dirty="0" smtClean="0">
                <a:effectLst/>
              </a:rPr>
              <a:t>are solved in a single column</a:t>
            </a:r>
          </a:p>
          <a:p>
            <a:pPr marL="533400" indent="-533400">
              <a:buFont typeface="Wingdings" panose="05000000000000000000" pitchFamily="2" charset="2"/>
              <a:buAutoNum type="arabicPeriod"/>
            </a:pPr>
            <a:r>
              <a:rPr lang="en-GB" altLang="hu-HU" sz="2400" dirty="0" smtClean="0">
                <a:effectLst/>
              </a:rPr>
              <a:t>S</a:t>
            </a:r>
            <a:r>
              <a:rPr lang="en-US" altLang="hu-HU" sz="2400" dirty="0" smtClean="0">
                <a:effectLst/>
              </a:rPr>
              <a:t>um the</a:t>
            </a:r>
            <a:r>
              <a:rPr lang="hu-HU" altLang="hu-HU" sz="2400" dirty="0" smtClean="0">
                <a:effectLst/>
              </a:rPr>
              <a:t>se</a:t>
            </a:r>
            <a:r>
              <a:rPr lang="en-US" altLang="hu-HU" sz="2400" dirty="0" smtClean="0">
                <a:effectLst/>
              </a:rPr>
              <a:t> </a:t>
            </a:r>
            <a:r>
              <a:rPr lang="en-US" altLang="hu-HU" sz="2400" dirty="0" smtClean="0">
                <a:effectLst/>
              </a:rPr>
              <a:t>absolute values (results from the previous transformation to absolute values</a:t>
            </a:r>
            <a:r>
              <a:rPr lang="en-US" altLang="hu-HU" sz="2400" dirty="0" smtClean="0">
                <a:effectLst/>
              </a:rPr>
              <a:t>)</a:t>
            </a:r>
            <a:endParaRPr lang="hu-HU" altLang="hu-HU" sz="2400" dirty="0" smtClean="0">
              <a:effectLst/>
            </a:endParaRPr>
          </a:p>
          <a:p>
            <a:pPr marL="533400" indent="-533400">
              <a:buFont typeface="Wingdings" panose="05000000000000000000" pitchFamily="2" charset="2"/>
              <a:buAutoNum type="arabicPeriod"/>
            </a:pPr>
            <a:r>
              <a:rPr lang="hu-HU" altLang="hu-HU" sz="2400" dirty="0" smtClean="0">
                <a:effectLst/>
              </a:rPr>
              <a:t>H</a:t>
            </a:r>
            <a:r>
              <a:rPr lang="en-US" altLang="hu-HU" sz="2400" dirty="0" err="1" smtClean="0">
                <a:effectLst/>
              </a:rPr>
              <a:t>alve</a:t>
            </a:r>
            <a:r>
              <a:rPr lang="en-US" altLang="hu-HU" sz="2400" dirty="0" smtClean="0">
                <a:effectLst/>
              </a:rPr>
              <a:t> </a:t>
            </a:r>
            <a:r>
              <a:rPr lang="en-US" altLang="hu-HU" sz="2400" dirty="0" smtClean="0">
                <a:effectLst/>
              </a:rPr>
              <a:t>this total value (result of previous addition)</a:t>
            </a:r>
            <a:endParaRPr lang="en-GB" altLang="hu-HU" sz="2400" dirty="0" smtClean="0">
              <a:effectLst/>
            </a:endParaRPr>
          </a:p>
        </p:txBody>
      </p:sp>
    </p:spTree>
    <p:extLst>
      <p:ext uri="{BB962C8B-B14F-4D97-AF65-F5344CB8AC3E}">
        <p14:creationId xmlns="" xmlns:p14="http://schemas.microsoft.com/office/powerpoint/2010/main" val="1227632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1BF1F40F-0CE7-490A-AB60-FFD4C900A5D9}" type="slidenum">
              <a:rPr lang="hu-HU" altLang="hu-HU" sz="1000"/>
              <a:pPr algn="r" eaLnBrk="1" hangingPunct="1">
                <a:spcBef>
                  <a:spcPct val="0"/>
                </a:spcBef>
                <a:buClrTx/>
                <a:buSzTx/>
                <a:buFontTx/>
                <a:buNone/>
              </a:pPr>
              <a:t>13</a:t>
            </a:fld>
            <a:endParaRPr lang="hu-HU" altLang="hu-HU" sz="1000"/>
          </a:p>
        </p:txBody>
      </p:sp>
      <p:sp>
        <p:nvSpPr>
          <p:cNvPr id="793602" name="Rectangle 2"/>
          <p:cNvSpPr>
            <a:spLocks noGrp="1" noChangeArrowheads="1"/>
          </p:cNvSpPr>
          <p:nvPr>
            <p:ph type="title" idx="4294967295"/>
          </p:nvPr>
        </p:nvSpPr>
        <p:spPr>
          <a:xfrm>
            <a:off x="1169988" y="0"/>
            <a:ext cx="11022012" cy="1844675"/>
          </a:xfrm>
        </p:spPr>
        <p:txBody>
          <a:bodyPr/>
          <a:lstStyle/>
          <a:p>
            <a:pPr>
              <a:defRPr/>
            </a:pPr>
            <a:r>
              <a:rPr lang="en-GB" altLang="hu-HU" sz="3600" dirty="0" smtClean="0">
                <a:solidFill>
                  <a:schemeClr val="hlink"/>
                </a:solidFill>
              </a:rPr>
              <a:t>Calculation of </a:t>
            </a:r>
            <a:r>
              <a:rPr lang="en-GB" altLang="hu-HU" sz="3600" dirty="0" smtClean="0">
                <a:solidFill>
                  <a:schemeClr val="hlink"/>
                </a:solidFill>
              </a:rPr>
              <a:t>H</a:t>
            </a:r>
            <a:r>
              <a:rPr lang="hu-HU" altLang="hu-HU" sz="3600" dirty="0" err="1" smtClean="0">
                <a:solidFill>
                  <a:schemeClr val="hlink"/>
                </a:solidFill>
              </a:rPr>
              <a:t>oover</a:t>
            </a:r>
            <a:r>
              <a:rPr lang="en-GB" altLang="hu-HU" sz="3600" dirty="0" smtClean="0">
                <a:solidFill>
                  <a:schemeClr val="hlink"/>
                </a:solidFill>
              </a:rPr>
              <a:t> </a:t>
            </a:r>
            <a:r>
              <a:rPr lang="en-GB" altLang="hu-HU" sz="3600" dirty="0" smtClean="0">
                <a:solidFill>
                  <a:schemeClr val="hlink"/>
                </a:solidFill>
              </a:rPr>
              <a:t>index in Excel</a:t>
            </a:r>
            <a:endParaRPr lang="en-GB" altLang="hu-HU" sz="3600" dirty="0">
              <a:solidFill>
                <a:schemeClr val="hlink"/>
              </a:solidFill>
            </a:endParaRPr>
          </a:p>
        </p:txBody>
      </p:sp>
      <p:graphicFrame>
        <p:nvGraphicFramePr>
          <p:cNvPr id="6" name="Group 3"/>
          <p:cNvGraphicFramePr>
            <a:graphicFrameLocks/>
          </p:cNvGraphicFramePr>
          <p:nvPr/>
        </p:nvGraphicFramePr>
        <p:xfrm>
          <a:off x="1199456" y="1844675"/>
          <a:ext cx="10992544" cy="3596432"/>
        </p:xfrm>
        <a:graphic>
          <a:graphicData uri="http://schemas.openxmlformats.org/drawingml/2006/table">
            <a:tbl>
              <a:tblPr/>
              <a:tblGrid>
                <a:gridCol w="459345"/>
                <a:gridCol w="2060935"/>
                <a:gridCol w="1296144"/>
                <a:gridCol w="1321050"/>
                <a:gridCol w="1333584"/>
                <a:gridCol w="1335702"/>
                <a:gridCol w="1644754"/>
                <a:gridCol w="1541030"/>
              </a:tblGrid>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dirty="0" smtClean="0">
                        <a:ln>
                          <a:noFill/>
                        </a:ln>
                        <a:solidFill>
                          <a:srgbClr val="000000"/>
                        </a:solidFill>
                        <a:effectLst/>
                        <a:latin typeface="Tahoma" panose="020B0604030504040204" pitchFamily="34" charset="0"/>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rgbClr val="000000"/>
                          </a:solidFill>
                          <a:effectLst/>
                          <a:latin typeface="Tahoma" panose="020B0604030504040204" pitchFamily="34" charset="0"/>
                        </a:rPr>
                        <a:t>A</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B</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C</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D</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F</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G</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rgbClr val="000000"/>
                          </a:solidFill>
                          <a:effectLst/>
                          <a:latin typeface="Tahoma" panose="020B0604030504040204" pitchFamily="34" charset="0"/>
                        </a:rPr>
                        <a:t>1</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2500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x</a:t>
                      </a:r>
                      <a:r>
                        <a:rPr kumimoji="0" lang="hu-HU" altLang="hu-HU" sz="2000" b="0" i="0" u="none" strike="noStrike" cap="none" normalizeH="0" baseline="-25000" smtClean="0">
                          <a:ln>
                            <a:noFill/>
                          </a:ln>
                          <a:solidFill>
                            <a:schemeClr val="tx1"/>
                          </a:solidFill>
                          <a:effectLst/>
                          <a:latin typeface="Tahoma" panose="020B0604030504040204" pitchFamily="34" charset="0"/>
                        </a:rPr>
                        <a:t>i</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y</a:t>
                      </a:r>
                      <a:r>
                        <a:rPr kumimoji="0" lang="hu-HU" altLang="hu-HU" sz="2000" b="0" i="0" u="none" strike="noStrike" cap="none" normalizeH="0" baseline="-25000" smtClean="0">
                          <a:ln>
                            <a:noFill/>
                          </a:ln>
                          <a:solidFill>
                            <a:schemeClr val="tx1"/>
                          </a:solidFill>
                          <a:effectLst/>
                          <a:latin typeface="Tahoma" panose="020B0604030504040204" pitchFamily="34" charset="0"/>
                        </a:rPr>
                        <a:t>i</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x</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y</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x</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%–y</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abs</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919">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2</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1</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8</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40%</a:t>
                      </a:r>
                      <a:r>
                        <a:rPr kumimoji="0" lang="hu-HU" altLang="hu-HU" sz="1400" b="0" i="0" u="none" strike="noStrike" cap="none" normalizeH="0" baseline="0" smtClean="0">
                          <a:ln>
                            <a:noFill/>
                          </a:ln>
                          <a:solidFill>
                            <a:schemeClr val="tx1"/>
                          </a:solidFill>
                          <a:effectLst/>
                          <a:latin typeface="Tahoma" panose="020B0604030504040204" pitchFamily="34" charset="0"/>
                        </a:rPr>
                        <a:t> </a:t>
                      </a:r>
                      <a:r>
                        <a:rPr kumimoji="0" lang="en-GB" altLang="hu-HU" sz="1400" b="0" i="0" u="none" strike="noStrike" cap="none" normalizeH="0" baseline="0" smtClean="0">
                          <a:ln>
                            <a:noFill/>
                          </a:ln>
                          <a:solidFill>
                            <a:srgbClr val="FF0000"/>
                          </a:solidFill>
                          <a:effectLst/>
                          <a:latin typeface="Tahoma" panose="020B0604030504040204" pitchFamily="34" charset="0"/>
                        </a:rPr>
                        <a:t>=</a:t>
                      </a:r>
                      <a:r>
                        <a:rPr kumimoji="0" lang="hu-HU" altLang="hu-HU" sz="1400" b="0" i="0" u="none" strike="noStrike" cap="none" normalizeH="0" baseline="0" smtClean="0">
                          <a:ln>
                            <a:noFill/>
                          </a:ln>
                          <a:solidFill>
                            <a:srgbClr val="FF0000"/>
                          </a:solidFill>
                          <a:effectLst/>
                          <a:latin typeface="Tahoma" panose="020B0604030504040204" pitchFamily="34" charset="0"/>
                        </a:rPr>
                        <a:t>B2/B$6*100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40%</a:t>
                      </a:r>
                      <a:r>
                        <a:rPr kumimoji="0" lang="hu-HU" altLang="hu-HU" sz="1400" b="0" i="0" u="none" strike="noStrike" cap="none" normalizeH="0" baseline="0" smtClean="0">
                          <a:ln>
                            <a:noFill/>
                          </a:ln>
                          <a:solidFill>
                            <a:schemeClr val="tx1"/>
                          </a:solidFill>
                          <a:effectLst/>
                          <a:latin typeface="Tahoma" panose="020B0604030504040204" pitchFamily="34" charset="0"/>
                        </a:rPr>
                        <a:t> </a:t>
                      </a:r>
                      <a:r>
                        <a:rPr kumimoji="0" lang="en-GB" altLang="hu-HU" sz="1400" b="0" i="0" u="none" strike="noStrike" cap="none" normalizeH="0" baseline="0" smtClean="0">
                          <a:ln>
                            <a:noFill/>
                          </a:ln>
                          <a:solidFill>
                            <a:srgbClr val="FF0000"/>
                          </a:solidFill>
                          <a:effectLst/>
                          <a:latin typeface="Tahoma" panose="020B0604030504040204" pitchFamily="34" charset="0"/>
                        </a:rPr>
                        <a:t>=</a:t>
                      </a:r>
                      <a:r>
                        <a:rPr kumimoji="0" lang="hu-HU" altLang="hu-HU" sz="1400" b="0" i="0" u="none" strike="noStrike" cap="none" normalizeH="0" baseline="0" smtClean="0">
                          <a:ln>
                            <a:noFill/>
                          </a:ln>
                          <a:solidFill>
                            <a:srgbClr val="FF0000"/>
                          </a:solidFill>
                          <a:effectLst/>
                          <a:latin typeface="Tahoma" panose="020B0604030504040204" pitchFamily="34" charset="0"/>
                        </a:rPr>
                        <a:t>C2/C$6*100</a:t>
                      </a:r>
                      <a:endParaRPr kumimoji="0" lang="hu-HU"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0%</a:t>
                      </a:r>
                      <a:r>
                        <a:rPr kumimoji="0" lang="hu-HU" altLang="hu-HU" sz="1400" b="0" i="0" u="none" strike="noStrike" cap="none" normalizeH="0" baseline="0" smtClean="0">
                          <a:ln>
                            <a:noFill/>
                          </a:ln>
                          <a:solidFill>
                            <a:schemeClr val="tx1"/>
                          </a:solidFill>
                          <a:effectLst/>
                          <a:latin typeface="Tahoma" panose="020B0604030504040204" pitchFamily="34" charset="0"/>
                        </a:rPr>
                        <a:t> </a:t>
                      </a:r>
                      <a:r>
                        <a:rPr kumimoji="0" lang="en-GB" altLang="hu-HU" sz="1400" b="0" i="0" u="none" strike="noStrike" cap="none" normalizeH="0" baseline="0" smtClean="0">
                          <a:ln>
                            <a:noFill/>
                          </a:ln>
                          <a:solidFill>
                            <a:srgbClr val="FF0000"/>
                          </a:solidFill>
                          <a:effectLst/>
                          <a:latin typeface="Tahoma" panose="020B0604030504040204" pitchFamily="34" charset="0"/>
                        </a:rPr>
                        <a:t>=</a:t>
                      </a:r>
                      <a:r>
                        <a:rPr kumimoji="0" lang="hu-HU" altLang="hu-HU" sz="1400" b="0" i="0" u="none" strike="noStrike" cap="none" normalizeH="0" baseline="0" smtClean="0">
                          <a:ln>
                            <a:noFill/>
                          </a:ln>
                          <a:solidFill>
                            <a:srgbClr val="FF0000"/>
                          </a:solidFill>
                          <a:effectLst/>
                          <a:latin typeface="Tahoma" panose="020B0604030504040204" pitchFamily="34" charset="0"/>
                        </a:rPr>
                        <a:t>D2-E2</a:t>
                      </a:r>
                      <a:endParaRPr kumimoji="0" lang="hu-HU"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0%</a:t>
                      </a:r>
                      <a:r>
                        <a:rPr kumimoji="0" lang="hu-HU" altLang="hu-HU" sz="1400" b="0" i="0" u="none" strike="noStrike" cap="none" normalizeH="0" baseline="0" smtClean="0">
                          <a:ln>
                            <a:noFill/>
                          </a:ln>
                          <a:solidFill>
                            <a:schemeClr val="tx1"/>
                          </a:solidFill>
                          <a:effectLst/>
                          <a:latin typeface="Tahoma" panose="020B0604030504040204" pitchFamily="34" charset="0"/>
                        </a:rPr>
                        <a:t> </a:t>
                      </a:r>
                      <a:r>
                        <a:rPr kumimoji="0" lang="en-GB" altLang="hu-HU" sz="1400" b="0" i="0" u="none" strike="noStrike" cap="none" normalizeH="0" baseline="0" smtClean="0">
                          <a:ln>
                            <a:noFill/>
                          </a:ln>
                          <a:solidFill>
                            <a:srgbClr val="FF0000"/>
                          </a:solidFill>
                          <a:effectLst/>
                          <a:latin typeface="Tahoma" panose="020B0604030504040204" pitchFamily="34" charset="0"/>
                        </a:rPr>
                        <a:t>=</a:t>
                      </a:r>
                      <a:r>
                        <a:rPr kumimoji="0" lang="hu-HU" altLang="hu-HU" sz="1400" b="0" i="0" u="none" strike="noStrike" cap="none" normalizeH="0" baseline="0" smtClean="0">
                          <a:ln>
                            <a:noFill/>
                          </a:ln>
                          <a:solidFill>
                            <a:srgbClr val="FF0000"/>
                          </a:solidFill>
                          <a:effectLst/>
                          <a:latin typeface="Tahoma" panose="020B0604030504040204" pitchFamily="34" charset="0"/>
                        </a:rPr>
                        <a:t>ABS(F2)</a:t>
                      </a:r>
                      <a:endParaRPr kumimoji="0" lang="hu-HU"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3</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20%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10%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10%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10%</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4</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3</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6</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3</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30%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30%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0%</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5</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4</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2</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2</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20%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–10% </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10%</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919">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6</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total</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20</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SUM(B2:B5</a:t>
                      </a:r>
                      <a:r>
                        <a:rPr kumimoji="0" lang="hu-HU" altLang="hu-HU" sz="1400" b="0" i="0" u="none" strike="noStrike" cap="none" normalizeH="0" baseline="0" dirty="0" smtClean="0">
                          <a:ln>
                            <a:noFill/>
                          </a:ln>
                          <a:solidFill>
                            <a:srgbClr val="FF0000"/>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SUM(C2:C5</a:t>
                      </a:r>
                      <a:r>
                        <a:rPr kumimoji="0" lang="hu-HU" altLang="hu-HU" sz="1400" b="0" i="0" u="none" strike="noStrike" cap="none" normalizeH="0" baseline="0" dirty="0" smtClean="0">
                          <a:ln>
                            <a:noFill/>
                          </a:ln>
                          <a:solidFill>
                            <a:srgbClr val="FF0000"/>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100%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20%</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SUM(G2:G5</a:t>
                      </a:r>
                      <a:r>
                        <a:rPr kumimoji="0" lang="hu-HU" altLang="hu-HU" sz="1400" b="0" i="0" u="none" strike="noStrike" cap="none" normalizeH="0" baseline="0" dirty="0" smtClean="0">
                          <a:ln>
                            <a:noFill/>
                          </a:ln>
                          <a:solidFill>
                            <a:srgbClr val="FF0000"/>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7</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Hoover index</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rgbClr val="000000"/>
                          </a:solidFill>
                          <a:effectLst/>
                          <a:latin typeface="Tahoma" panose="020B0604030504040204" pitchFamily="34" charset="0"/>
                        </a:rPr>
                        <a:t>10%</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G6/2</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 xmlns:p14="http://schemas.microsoft.com/office/powerpoint/2010/main" val="3224521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1BF1F40F-0CE7-490A-AB60-FFD4C900A5D9}" type="slidenum">
              <a:rPr lang="hu-HU" altLang="hu-HU" sz="1000"/>
              <a:pPr algn="r" eaLnBrk="1" hangingPunct="1">
                <a:spcBef>
                  <a:spcPct val="0"/>
                </a:spcBef>
                <a:buClrTx/>
                <a:buSzTx/>
                <a:buFontTx/>
                <a:buNone/>
              </a:pPr>
              <a:t>14</a:t>
            </a:fld>
            <a:endParaRPr lang="hu-HU" altLang="hu-HU" sz="1000"/>
          </a:p>
        </p:txBody>
      </p:sp>
      <p:sp>
        <p:nvSpPr>
          <p:cNvPr id="793602" name="Rectangle 2"/>
          <p:cNvSpPr>
            <a:spLocks noGrp="1" noChangeArrowheads="1"/>
          </p:cNvSpPr>
          <p:nvPr>
            <p:ph type="title" idx="4294967295"/>
          </p:nvPr>
        </p:nvSpPr>
        <p:spPr>
          <a:xfrm>
            <a:off x="1169988" y="0"/>
            <a:ext cx="11022012" cy="1844675"/>
          </a:xfrm>
        </p:spPr>
        <p:txBody>
          <a:bodyPr/>
          <a:lstStyle/>
          <a:p>
            <a:pPr>
              <a:defRPr/>
            </a:pPr>
            <a:r>
              <a:rPr lang="en-US" altLang="hu-HU" sz="3600" dirty="0" smtClean="0">
                <a:solidFill>
                  <a:schemeClr val="hlink"/>
                </a:solidFill>
              </a:rPr>
              <a:t>Theoretical maximal value of Hoover </a:t>
            </a:r>
            <a:r>
              <a:rPr lang="en-US" altLang="hu-HU" sz="3600" dirty="0" smtClean="0">
                <a:solidFill>
                  <a:schemeClr val="hlink"/>
                </a:solidFill>
              </a:rPr>
              <a:t>index</a:t>
            </a:r>
            <a:endParaRPr lang="en-GB" altLang="hu-HU" sz="3600" dirty="0">
              <a:solidFill>
                <a:schemeClr val="hlink"/>
              </a:solidFill>
            </a:endParaRPr>
          </a:p>
        </p:txBody>
      </p:sp>
      <p:graphicFrame>
        <p:nvGraphicFramePr>
          <p:cNvPr id="6" name="Group 3"/>
          <p:cNvGraphicFramePr>
            <a:graphicFrameLocks/>
          </p:cNvGraphicFramePr>
          <p:nvPr/>
        </p:nvGraphicFramePr>
        <p:xfrm>
          <a:off x="1199456" y="1844675"/>
          <a:ext cx="10992544" cy="3596432"/>
        </p:xfrm>
        <a:graphic>
          <a:graphicData uri="http://schemas.openxmlformats.org/drawingml/2006/table">
            <a:tbl>
              <a:tblPr/>
              <a:tblGrid>
                <a:gridCol w="459345"/>
                <a:gridCol w="2060935"/>
                <a:gridCol w="1296144"/>
                <a:gridCol w="1321050"/>
                <a:gridCol w="1333584"/>
                <a:gridCol w="1335702"/>
                <a:gridCol w="1644754"/>
                <a:gridCol w="1541030"/>
              </a:tblGrid>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dirty="0" smtClean="0">
                        <a:ln>
                          <a:noFill/>
                        </a:ln>
                        <a:solidFill>
                          <a:srgbClr val="000000"/>
                        </a:solidFill>
                        <a:effectLst/>
                        <a:latin typeface="Tahoma" panose="020B0604030504040204" pitchFamily="34" charset="0"/>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rgbClr val="000000"/>
                          </a:solidFill>
                          <a:effectLst/>
                          <a:latin typeface="Tahoma" panose="020B0604030504040204" pitchFamily="34" charset="0"/>
                        </a:rPr>
                        <a:t>A</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B</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C</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D</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F</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G</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rgbClr val="000000"/>
                          </a:solidFill>
                          <a:effectLst/>
                          <a:latin typeface="Tahoma" panose="020B0604030504040204" pitchFamily="34" charset="0"/>
                        </a:rPr>
                        <a:t>1</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2500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x</a:t>
                      </a:r>
                      <a:r>
                        <a:rPr kumimoji="0" lang="hu-HU" altLang="hu-HU" sz="2000" b="0" i="0" u="none" strike="noStrike" cap="none" normalizeH="0" baseline="-25000" smtClean="0">
                          <a:ln>
                            <a:noFill/>
                          </a:ln>
                          <a:solidFill>
                            <a:schemeClr val="tx1"/>
                          </a:solidFill>
                          <a:effectLst/>
                          <a:latin typeface="Tahoma" panose="020B0604030504040204" pitchFamily="34" charset="0"/>
                        </a:rPr>
                        <a:t>i</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y</a:t>
                      </a:r>
                      <a:r>
                        <a:rPr kumimoji="0" lang="hu-HU" altLang="hu-HU" sz="2000" b="0" i="0" u="none" strike="noStrike" cap="none" normalizeH="0" baseline="-25000" smtClean="0">
                          <a:ln>
                            <a:noFill/>
                          </a:ln>
                          <a:solidFill>
                            <a:schemeClr val="tx1"/>
                          </a:solidFill>
                          <a:effectLst/>
                          <a:latin typeface="Tahoma" panose="020B0604030504040204" pitchFamily="34" charset="0"/>
                        </a:rPr>
                        <a:t>i</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x</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y</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x</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%–y</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abs</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919">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2</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1</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60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B2/B$6*100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C2/C$6*100</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60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D2-E2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60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ABS(F2)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3</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8</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40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40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40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4</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3</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5</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4</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2000" b="0" i="0" u="none" strike="noStrike" cap="none" normalizeH="0" baseline="0" dirty="0" smtClean="0">
                          <a:ln>
                            <a:noFill/>
                          </a:ln>
                          <a:solidFill>
                            <a:schemeClr val="tx1"/>
                          </a:solidFill>
                          <a:effectLst/>
                          <a:latin typeface="Tahoma" panose="020B0604030504040204" pitchFamily="34" charset="0"/>
                        </a:rPr>
                        <a:t>100</a:t>
                      </a:r>
                      <a:r>
                        <a:rPr kumimoji="0" lang="hu-HU" altLang="hu-HU" sz="2000" b="0" i="0" u="none" strike="noStrike" cap="none" normalizeH="0" baseline="0" dirty="0" smtClean="0">
                          <a:ln>
                            <a:noFill/>
                          </a:ln>
                          <a:solidFill>
                            <a:schemeClr val="tx1"/>
                          </a:solidFill>
                          <a:effectLst/>
                          <a:latin typeface="Tahoma" panose="020B0604030504040204" pitchFamily="34" charset="0"/>
                        </a:rPr>
                        <a:t>% </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919">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6</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total</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20</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SUM(B2:B5</a:t>
                      </a:r>
                      <a:r>
                        <a:rPr kumimoji="0" lang="hu-HU" altLang="hu-HU" sz="1400" b="0" i="0" u="none" strike="noStrike" cap="none" normalizeH="0" baseline="0" dirty="0" smtClean="0">
                          <a:ln>
                            <a:noFill/>
                          </a:ln>
                          <a:solidFill>
                            <a:srgbClr val="FF0000"/>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SUM(C2:C5</a:t>
                      </a:r>
                      <a:r>
                        <a:rPr kumimoji="0" lang="hu-HU" altLang="hu-HU" sz="1400" b="0" i="0" u="none" strike="noStrike" cap="none" normalizeH="0" baseline="0" dirty="0" smtClean="0">
                          <a:ln>
                            <a:noFill/>
                          </a:ln>
                          <a:solidFill>
                            <a:srgbClr val="FF0000"/>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100%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200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SUM(G2:G5</a:t>
                      </a:r>
                      <a:r>
                        <a:rPr kumimoji="0" lang="hu-HU" altLang="hu-HU" sz="1400" b="0" i="0" u="none" strike="noStrike" cap="none" normalizeH="0" baseline="0" dirty="0" smtClean="0">
                          <a:ln>
                            <a:noFill/>
                          </a:ln>
                          <a:solidFill>
                            <a:srgbClr val="FF0000"/>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7</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Hoover index</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rgbClr val="000000"/>
                          </a:solidFill>
                          <a:effectLst/>
                          <a:latin typeface="Tahoma" panose="020B0604030504040204" pitchFamily="34" charset="0"/>
                        </a:rPr>
                        <a:t>100</a:t>
                      </a:r>
                      <a:r>
                        <a:rPr kumimoji="0" lang="hu-HU" altLang="hu-HU" sz="2000" b="0" i="0" u="none" strike="noStrike" cap="none" normalizeH="0" baseline="0" dirty="0" smtClean="0">
                          <a:ln>
                            <a:noFill/>
                          </a:ln>
                          <a:solidFill>
                            <a:srgbClr val="000000"/>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G6/2</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 xmlns:p14="http://schemas.microsoft.com/office/powerpoint/2010/main" val="3224521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1BF1F40F-0CE7-490A-AB60-FFD4C900A5D9}" type="slidenum">
              <a:rPr lang="hu-HU" altLang="hu-HU" sz="1000"/>
              <a:pPr algn="r" eaLnBrk="1" hangingPunct="1">
                <a:spcBef>
                  <a:spcPct val="0"/>
                </a:spcBef>
                <a:buClrTx/>
                <a:buSzTx/>
                <a:buFontTx/>
                <a:buNone/>
              </a:pPr>
              <a:t>15</a:t>
            </a:fld>
            <a:endParaRPr lang="hu-HU" altLang="hu-HU" sz="1000"/>
          </a:p>
        </p:txBody>
      </p:sp>
      <p:sp>
        <p:nvSpPr>
          <p:cNvPr id="793602" name="Rectangle 2"/>
          <p:cNvSpPr>
            <a:spLocks noGrp="1" noChangeArrowheads="1"/>
          </p:cNvSpPr>
          <p:nvPr>
            <p:ph type="title" idx="4294967295"/>
          </p:nvPr>
        </p:nvSpPr>
        <p:spPr>
          <a:xfrm>
            <a:off x="1169988" y="0"/>
            <a:ext cx="11022012" cy="1844675"/>
          </a:xfrm>
        </p:spPr>
        <p:txBody>
          <a:bodyPr/>
          <a:lstStyle/>
          <a:p>
            <a:pPr>
              <a:defRPr/>
            </a:pPr>
            <a:r>
              <a:rPr lang="en-US" altLang="hu-HU" sz="3600" dirty="0" smtClean="0">
                <a:solidFill>
                  <a:schemeClr val="hlink"/>
                </a:solidFill>
              </a:rPr>
              <a:t>Theoretical </a:t>
            </a:r>
            <a:r>
              <a:rPr lang="en-US" altLang="hu-HU" sz="3600" dirty="0" smtClean="0">
                <a:solidFill>
                  <a:schemeClr val="hlink"/>
                </a:solidFill>
              </a:rPr>
              <a:t>m</a:t>
            </a:r>
            <a:r>
              <a:rPr lang="hu-HU" altLang="hu-HU" sz="3600" dirty="0" err="1" smtClean="0">
                <a:solidFill>
                  <a:schemeClr val="hlink"/>
                </a:solidFill>
              </a:rPr>
              <a:t>inimal</a:t>
            </a:r>
            <a:r>
              <a:rPr lang="en-US" altLang="hu-HU" sz="3600" dirty="0" smtClean="0">
                <a:solidFill>
                  <a:schemeClr val="hlink"/>
                </a:solidFill>
              </a:rPr>
              <a:t> </a:t>
            </a:r>
            <a:r>
              <a:rPr lang="en-US" altLang="hu-HU" sz="3600" dirty="0" smtClean="0">
                <a:solidFill>
                  <a:schemeClr val="hlink"/>
                </a:solidFill>
              </a:rPr>
              <a:t>value of Hoover </a:t>
            </a:r>
            <a:r>
              <a:rPr lang="en-US" altLang="hu-HU" sz="3600" dirty="0" smtClean="0">
                <a:solidFill>
                  <a:schemeClr val="hlink"/>
                </a:solidFill>
              </a:rPr>
              <a:t>index</a:t>
            </a:r>
            <a:endParaRPr lang="en-GB" altLang="hu-HU" sz="3600" dirty="0">
              <a:solidFill>
                <a:schemeClr val="hlink"/>
              </a:solidFill>
            </a:endParaRPr>
          </a:p>
        </p:txBody>
      </p:sp>
      <p:graphicFrame>
        <p:nvGraphicFramePr>
          <p:cNvPr id="6" name="Group 3"/>
          <p:cNvGraphicFramePr>
            <a:graphicFrameLocks/>
          </p:cNvGraphicFramePr>
          <p:nvPr/>
        </p:nvGraphicFramePr>
        <p:xfrm>
          <a:off x="1199456" y="1844675"/>
          <a:ext cx="10992544" cy="3596432"/>
        </p:xfrm>
        <a:graphic>
          <a:graphicData uri="http://schemas.openxmlformats.org/drawingml/2006/table">
            <a:tbl>
              <a:tblPr/>
              <a:tblGrid>
                <a:gridCol w="459345"/>
                <a:gridCol w="2060935"/>
                <a:gridCol w="1296144"/>
                <a:gridCol w="1321050"/>
                <a:gridCol w="1333584"/>
                <a:gridCol w="1335702"/>
                <a:gridCol w="1644754"/>
                <a:gridCol w="1541030"/>
              </a:tblGrid>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dirty="0" smtClean="0">
                        <a:ln>
                          <a:noFill/>
                        </a:ln>
                        <a:solidFill>
                          <a:srgbClr val="000000"/>
                        </a:solidFill>
                        <a:effectLst/>
                        <a:latin typeface="Tahoma" panose="020B0604030504040204" pitchFamily="34" charset="0"/>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rgbClr val="000000"/>
                          </a:solidFill>
                          <a:effectLst/>
                          <a:latin typeface="Tahoma" panose="020B0604030504040204" pitchFamily="34" charset="0"/>
                        </a:rPr>
                        <a:t>A</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B</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C</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D</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F</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G</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rgbClr val="000000"/>
                          </a:solidFill>
                          <a:effectLst/>
                          <a:latin typeface="Tahoma" panose="020B0604030504040204" pitchFamily="34" charset="0"/>
                        </a:rPr>
                        <a:t>1</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2500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x</a:t>
                      </a:r>
                      <a:r>
                        <a:rPr kumimoji="0" lang="hu-HU" altLang="hu-HU" sz="2000" b="0" i="0" u="none" strike="noStrike" cap="none" normalizeH="0" baseline="-25000" smtClean="0">
                          <a:ln>
                            <a:noFill/>
                          </a:ln>
                          <a:solidFill>
                            <a:schemeClr val="tx1"/>
                          </a:solidFill>
                          <a:effectLst/>
                          <a:latin typeface="Tahoma" panose="020B0604030504040204" pitchFamily="34" charset="0"/>
                        </a:rPr>
                        <a:t>i</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y</a:t>
                      </a:r>
                      <a:r>
                        <a:rPr kumimoji="0" lang="hu-HU" altLang="hu-HU" sz="2000" b="0" i="0" u="none" strike="noStrike" cap="none" normalizeH="0" baseline="-25000" smtClean="0">
                          <a:ln>
                            <a:noFill/>
                          </a:ln>
                          <a:solidFill>
                            <a:schemeClr val="tx1"/>
                          </a:solidFill>
                          <a:effectLst/>
                          <a:latin typeface="Tahoma" panose="020B0604030504040204" pitchFamily="34" charset="0"/>
                        </a:rPr>
                        <a:t>i</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x</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y</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x</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%–y</a:t>
                      </a:r>
                      <a:r>
                        <a:rPr kumimoji="0" lang="hu-HU" altLang="hu-HU" sz="2000" b="0" i="0" u="none" strike="noStrike" cap="none" normalizeH="0" baseline="-25000" smtClean="0">
                          <a:ln>
                            <a:noFill/>
                          </a:ln>
                          <a:solidFill>
                            <a:schemeClr val="tx1"/>
                          </a:solidFill>
                          <a:effectLst/>
                          <a:latin typeface="Tahoma" panose="020B0604030504040204" pitchFamily="34" charset="0"/>
                        </a:rPr>
                        <a:t>i</a:t>
                      </a:r>
                      <a:r>
                        <a:rPr kumimoji="0" lang="hu-HU" altLang="hu-HU" sz="2000" b="0" i="0" u="none" strike="noStrike" cap="none" normalizeH="0" baseline="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abs</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919">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2</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1</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8</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4</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40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B2/B$6*100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40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C2/C$6*100</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D2-E2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ABS(F2)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3</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4</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20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20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4</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3</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6</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3</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30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30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5</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Region</a:t>
                      </a:r>
                      <a:r>
                        <a:rPr kumimoji="0" lang="hu-HU" altLang="hu-HU" sz="2000" b="0" i="0" u="none" strike="noStrike" cap="none" normalizeH="0" baseline="0" dirty="0" smtClean="0">
                          <a:ln>
                            <a:noFill/>
                          </a:ln>
                          <a:solidFill>
                            <a:schemeClr val="tx1"/>
                          </a:solidFill>
                          <a:effectLst/>
                          <a:latin typeface="Tahoma" panose="020B0604030504040204" pitchFamily="34" charset="0"/>
                        </a:rPr>
                        <a:t> 4</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2</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 </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919">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6</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err="1" smtClean="0">
                          <a:ln>
                            <a:noFill/>
                          </a:ln>
                          <a:solidFill>
                            <a:schemeClr val="tx1"/>
                          </a:solidFill>
                          <a:effectLst/>
                          <a:latin typeface="Tahoma" panose="020B0604030504040204" pitchFamily="34" charset="0"/>
                        </a:rPr>
                        <a:t>total</a:t>
                      </a:r>
                      <a:endParaRPr kumimoji="0" lang="hu-HU" altLang="hu-HU" sz="2000" b="0" i="0" u="none" strike="noStrike" cap="none" normalizeH="0" baseline="0" dirty="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20</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SUM(B2:B5</a:t>
                      </a:r>
                      <a:r>
                        <a:rPr kumimoji="0" lang="hu-HU" altLang="hu-HU" sz="1400" b="0" i="0" u="none" strike="noStrike" cap="none" normalizeH="0" baseline="0" dirty="0" smtClean="0">
                          <a:ln>
                            <a:noFill/>
                          </a:ln>
                          <a:solidFill>
                            <a:srgbClr val="FF0000"/>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SUM(C2:C5</a:t>
                      </a:r>
                      <a:r>
                        <a:rPr kumimoji="0" lang="hu-HU" altLang="hu-HU" sz="1400" b="0" i="0" u="none" strike="noStrike" cap="none" normalizeH="0" baseline="0" dirty="0" smtClean="0">
                          <a:ln>
                            <a:noFill/>
                          </a:ln>
                          <a:solidFill>
                            <a:srgbClr val="FF0000"/>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chemeClr val="tx1"/>
                          </a:solidFill>
                          <a:effectLst/>
                          <a:latin typeface="Tahoma" panose="020B0604030504040204" pitchFamily="34" charset="0"/>
                        </a:rPr>
                        <a:t>100%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100%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0</a:t>
                      </a:r>
                      <a:r>
                        <a:rPr kumimoji="0" lang="hu-HU" altLang="hu-HU" sz="2000" b="0" i="0" u="none" strike="noStrike" cap="none" normalizeH="0" baseline="0" dirty="0" smtClean="0">
                          <a:ln>
                            <a:noFill/>
                          </a:ln>
                          <a:solidFill>
                            <a:schemeClr val="tx1"/>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SUM(G2:G5</a:t>
                      </a:r>
                      <a:r>
                        <a:rPr kumimoji="0" lang="hu-HU" altLang="hu-HU" sz="1400" b="0" i="0" u="none" strike="noStrike" cap="none" normalizeH="0" baseline="0" dirty="0" smtClean="0">
                          <a:ln>
                            <a:noFill/>
                          </a:ln>
                          <a:solidFill>
                            <a:srgbClr val="FF0000"/>
                          </a:solidFill>
                          <a:effectLst/>
                          <a:latin typeface="Tahoma" panose="020B0604030504040204" pitchFamily="34" charset="0"/>
                        </a:rPr>
                        <a: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44">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smtClean="0">
                          <a:ln>
                            <a:noFill/>
                          </a:ln>
                          <a:solidFill>
                            <a:srgbClr val="000000"/>
                          </a:solidFill>
                          <a:effectLst/>
                          <a:latin typeface="Tahoma" panose="020B0604030504040204" pitchFamily="34" charset="0"/>
                        </a:rPr>
                        <a:t>7</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chemeClr val="tx1"/>
                          </a:solidFill>
                          <a:effectLst/>
                          <a:latin typeface="Tahoma" panose="020B0604030504040204" pitchFamily="34" charset="0"/>
                        </a:rPr>
                        <a:t>Hoover index</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GB" altLang="hu-HU" sz="2000" b="0" i="0" u="none" strike="noStrike" cap="none" normalizeH="0" baseline="0" smtClean="0">
                        <a:ln>
                          <a:noFill/>
                        </a:ln>
                        <a:solidFill>
                          <a:schemeClr val="tx1"/>
                        </a:solidFill>
                        <a:effectLst/>
                        <a:latin typeface="Tahoma" panose="020B0604030504040204" pitchFamily="34"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marL="742950" indent="-285750" eaLnBrk="0" hangingPunct="0">
                        <a:buClr>
                          <a:schemeClr val="tx1"/>
                        </a:buClr>
                        <a:defRPr sz="24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buClr>
                          <a:schemeClr val="tx1"/>
                        </a:buClr>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hu-HU" altLang="hu-HU" sz="2000" b="0" i="0" u="none" strike="noStrike" cap="none" normalizeH="0" baseline="0" dirty="0" smtClean="0">
                          <a:ln>
                            <a:noFill/>
                          </a:ln>
                          <a:solidFill>
                            <a:srgbClr val="000000"/>
                          </a:solidFill>
                          <a:effectLst/>
                          <a:latin typeface="Tahoma" panose="020B0604030504040204" pitchFamily="34" charset="0"/>
                        </a:rPr>
                        <a:t>0</a:t>
                      </a:r>
                      <a:r>
                        <a:rPr kumimoji="0" lang="hu-HU" altLang="hu-HU" sz="2000" b="0" i="0" u="none" strike="noStrike" cap="none" normalizeH="0" baseline="0" dirty="0" smtClean="0">
                          <a:ln>
                            <a:noFill/>
                          </a:ln>
                          <a:solidFill>
                            <a:srgbClr val="000000"/>
                          </a:solidFill>
                          <a:effectLst/>
                          <a:latin typeface="Tahoma" panose="020B0604030504040204" pitchFamily="34" charset="0"/>
                        </a:rPr>
                        <a:t>%</a:t>
                      </a:r>
                      <a:r>
                        <a:rPr kumimoji="0" lang="hu-HU" altLang="hu-HU" sz="1400" b="0" i="0" u="none" strike="noStrike" cap="none" normalizeH="0" baseline="0" dirty="0" smtClean="0">
                          <a:ln>
                            <a:noFill/>
                          </a:ln>
                          <a:solidFill>
                            <a:schemeClr val="tx1"/>
                          </a:solidFill>
                          <a:effectLst/>
                          <a:latin typeface="Tahoma" panose="020B0604030504040204" pitchFamily="34" charset="0"/>
                        </a:rPr>
                        <a:t> </a:t>
                      </a:r>
                      <a:r>
                        <a:rPr kumimoji="0" lang="en-GB" altLang="hu-HU" sz="1400" b="0" i="0" u="none" strike="noStrike" cap="none" normalizeH="0" baseline="0" dirty="0" smtClean="0">
                          <a:ln>
                            <a:noFill/>
                          </a:ln>
                          <a:solidFill>
                            <a:srgbClr val="FF0000"/>
                          </a:solidFill>
                          <a:effectLst/>
                          <a:latin typeface="Tahoma" panose="020B0604030504040204" pitchFamily="34" charset="0"/>
                        </a:rPr>
                        <a:t>=</a:t>
                      </a:r>
                      <a:r>
                        <a:rPr kumimoji="0" lang="hu-HU" altLang="hu-HU" sz="1400" b="0" i="0" u="none" strike="noStrike" cap="none" normalizeH="0" baseline="0" dirty="0" smtClean="0">
                          <a:ln>
                            <a:noFill/>
                          </a:ln>
                          <a:solidFill>
                            <a:srgbClr val="FF0000"/>
                          </a:solidFill>
                          <a:effectLst/>
                          <a:latin typeface="Tahoma" panose="020B0604030504040204" pitchFamily="34" charset="0"/>
                        </a:rPr>
                        <a:t>G6/2</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 xmlns:p14="http://schemas.microsoft.com/office/powerpoint/2010/main" val="3224521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2C171ED-ECD9-4D43-9C79-0866D032324E}" type="slidenum">
              <a:rPr lang="hu-HU" altLang="hu-HU" sz="1000"/>
              <a:pPr algn="r" eaLnBrk="1" hangingPunct="1">
                <a:spcBef>
                  <a:spcPct val="0"/>
                </a:spcBef>
                <a:buClrTx/>
                <a:buSzTx/>
                <a:buFontTx/>
                <a:buNone/>
              </a:pPr>
              <a:t>16</a:t>
            </a:fld>
            <a:endParaRPr lang="hu-HU" altLang="hu-HU" sz="1000"/>
          </a:p>
        </p:txBody>
      </p:sp>
      <p:sp>
        <p:nvSpPr>
          <p:cNvPr id="792578" name="Rectangle 2"/>
          <p:cNvSpPr>
            <a:spLocks noGrp="1" noChangeArrowheads="1"/>
          </p:cNvSpPr>
          <p:nvPr>
            <p:ph type="title" idx="4294967295"/>
          </p:nvPr>
        </p:nvSpPr>
        <p:spPr>
          <a:xfrm>
            <a:off x="1169988" y="0"/>
            <a:ext cx="11022012" cy="1844675"/>
          </a:xfrm>
        </p:spPr>
        <p:txBody>
          <a:bodyPr/>
          <a:lstStyle/>
          <a:p>
            <a:pPr>
              <a:defRPr/>
            </a:pPr>
            <a:r>
              <a:rPr lang="hu-HU" altLang="hu-HU" sz="3600" dirty="0" smtClean="0">
                <a:solidFill>
                  <a:schemeClr val="hlink"/>
                </a:solidFill>
              </a:rPr>
              <a:t>‘</a:t>
            </a:r>
            <a:r>
              <a:rPr lang="hu-HU" altLang="hu-HU" sz="3600" dirty="0" err="1" smtClean="0">
                <a:solidFill>
                  <a:schemeClr val="hlink"/>
                </a:solidFill>
              </a:rPr>
              <a:t>Pseudo-univariate</a:t>
            </a:r>
            <a:r>
              <a:rPr lang="hu-HU" altLang="hu-HU" sz="3600" dirty="0" smtClean="0">
                <a:solidFill>
                  <a:schemeClr val="hlink"/>
                </a:solidFill>
              </a:rPr>
              <a:t>’ index </a:t>
            </a:r>
            <a:r>
              <a:rPr lang="hu-HU" altLang="hu-HU" sz="3600" dirty="0" err="1" smtClean="0">
                <a:solidFill>
                  <a:schemeClr val="hlink"/>
                </a:solidFill>
              </a:rPr>
              <a:t>measuring</a:t>
            </a:r>
            <a:r>
              <a:rPr lang="hu-HU" altLang="hu-HU" sz="3600" dirty="0" smtClean="0">
                <a:solidFill>
                  <a:schemeClr val="hlink"/>
                </a:solidFill>
              </a:rPr>
              <a:t> </a:t>
            </a:r>
            <a:r>
              <a:rPr lang="hu-HU" altLang="hu-HU" sz="3600" dirty="0" err="1" smtClean="0">
                <a:solidFill>
                  <a:schemeClr val="hlink"/>
                </a:solidFill>
              </a:rPr>
              <a:t>territorial</a:t>
            </a:r>
            <a:r>
              <a:rPr lang="hu-HU" altLang="hu-HU" sz="3600" dirty="0" smtClean="0">
                <a:solidFill>
                  <a:schemeClr val="hlink"/>
                </a:solidFill>
              </a:rPr>
              <a:t> </a:t>
            </a:r>
            <a:r>
              <a:rPr lang="hu-HU" altLang="hu-HU" sz="3600" dirty="0" err="1" smtClean="0">
                <a:solidFill>
                  <a:schemeClr val="hlink"/>
                </a:solidFill>
              </a:rPr>
              <a:t>inequalities</a:t>
            </a:r>
            <a:endParaRPr lang="en-GB" altLang="hu-HU" sz="3600" dirty="0">
              <a:solidFill>
                <a:schemeClr val="hlink"/>
              </a:solidFill>
            </a:endParaRPr>
          </a:p>
        </p:txBody>
      </p:sp>
      <p:sp>
        <p:nvSpPr>
          <p:cNvPr id="6148" name="Rectangle 3"/>
          <p:cNvSpPr>
            <a:spLocks noGrp="1" noChangeArrowheads="1"/>
          </p:cNvSpPr>
          <p:nvPr>
            <p:ph type="body" sz="half" idx="4294967295"/>
          </p:nvPr>
        </p:nvSpPr>
        <p:spPr>
          <a:xfrm>
            <a:off x="1169988" y="1844675"/>
            <a:ext cx="11022012"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hu-HU" sz="2400" dirty="0" smtClean="0">
                <a:effectLst/>
              </a:rPr>
              <a:t>Measurement of the </a:t>
            </a:r>
            <a:r>
              <a:rPr lang="en-US" altLang="hu-HU" sz="2400" dirty="0" smtClean="0">
                <a:effectLst/>
              </a:rPr>
              <a:t>difference</a:t>
            </a:r>
            <a:r>
              <a:rPr lang="hu-HU" altLang="hu-HU" sz="2400" dirty="0" smtClean="0">
                <a:effectLst/>
              </a:rPr>
              <a:t>/</a:t>
            </a:r>
            <a:r>
              <a:rPr lang="hu-HU" altLang="hu-HU" sz="2400" dirty="0" err="1" smtClean="0">
                <a:effectLst/>
              </a:rPr>
              <a:t>deviation</a:t>
            </a:r>
            <a:r>
              <a:rPr lang="en-US" altLang="hu-HU" sz="2400" dirty="0" smtClean="0">
                <a:effectLst/>
              </a:rPr>
              <a:t> between the </a:t>
            </a:r>
            <a:r>
              <a:rPr lang="hu-HU" altLang="hu-HU" sz="2400" dirty="0" err="1" smtClean="0">
                <a:effectLst/>
              </a:rPr>
              <a:t>territorial</a:t>
            </a:r>
            <a:r>
              <a:rPr lang="en-US" altLang="hu-HU" sz="2400" dirty="0" smtClean="0">
                <a:effectLst/>
              </a:rPr>
              <a:t> distributions </a:t>
            </a:r>
            <a:r>
              <a:rPr lang="en-US" altLang="hu-HU" sz="2400" dirty="0" smtClean="0">
                <a:effectLst/>
              </a:rPr>
              <a:t>of two </a:t>
            </a:r>
            <a:r>
              <a:rPr lang="hu-HU" altLang="hu-HU" sz="2400" dirty="0" err="1" smtClean="0">
                <a:effectLst/>
              </a:rPr>
              <a:t>absolute</a:t>
            </a:r>
            <a:r>
              <a:rPr lang="en-US" altLang="hu-HU" sz="2400" dirty="0" smtClean="0">
                <a:effectLst/>
              </a:rPr>
              <a:t> indicators</a:t>
            </a:r>
            <a:endParaRPr lang="hu-HU" altLang="hu-HU" sz="2400" dirty="0" smtClean="0">
              <a:effectLst/>
            </a:endParaRPr>
          </a:p>
          <a:p>
            <a:pPr lvl="1"/>
            <a:r>
              <a:rPr lang="hu-HU" altLang="hu-HU" sz="2000" dirty="0" err="1" smtClean="0">
                <a:effectLst/>
              </a:rPr>
              <a:t>E.g</a:t>
            </a:r>
            <a:r>
              <a:rPr lang="hu-HU" altLang="hu-HU" sz="2000" dirty="0" smtClean="0">
                <a:effectLst/>
              </a:rPr>
              <a:t>. </a:t>
            </a:r>
            <a:r>
              <a:rPr lang="hu-HU" altLang="hu-HU" sz="2000" dirty="0" err="1" smtClean="0">
                <a:effectLst/>
              </a:rPr>
              <a:t>population</a:t>
            </a:r>
            <a:r>
              <a:rPr lang="hu-HU" altLang="hu-HU" sz="2000" dirty="0" smtClean="0">
                <a:effectLst/>
              </a:rPr>
              <a:t> – </a:t>
            </a:r>
            <a:r>
              <a:rPr lang="hu-HU" altLang="hu-HU" sz="2000" dirty="0" err="1" smtClean="0">
                <a:effectLst/>
              </a:rPr>
              <a:t>income</a:t>
            </a:r>
            <a:r>
              <a:rPr lang="hu-HU" altLang="hu-HU" sz="2000" dirty="0" smtClean="0">
                <a:effectLst/>
              </a:rPr>
              <a:t>, </a:t>
            </a:r>
            <a:r>
              <a:rPr lang="hu-HU" altLang="hu-HU" sz="2000" dirty="0" err="1" smtClean="0">
                <a:effectLst/>
              </a:rPr>
              <a:t>minority</a:t>
            </a:r>
            <a:r>
              <a:rPr lang="hu-HU" altLang="hu-HU" sz="2000" dirty="0" smtClean="0">
                <a:effectLst/>
              </a:rPr>
              <a:t> – </a:t>
            </a:r>
            <a:r>
              <a:rPr lang="hu-HU" altLang="hu-HU" sz="2000" dirty="0" err="1" smtClean="0">
                <a:effectLst/>
              </a:rPr>
              <a:t>whole</a:t>
            </a:r>
            <a:r>
              <a:rPr lang="hu-HU" altLang="hu-HU" sz="2000" dirty="0" smtClean="0">
                <a:effectLst/>
              </a:rPr>
              <a:t> </a:t>
            </a:r>
            <a:r>
              <a:rPr lang="hu-HU" altLang="hu-HU" sz="2000" dirty="0" err="1" smtClean="0">
                <a:effectLst/>
              </a:rPr>
              <a:t>society</a:t>
            </a:r>
            <a:endParaRPr lang="en-GB" altLang="hu-HU" sz="2000" dirty="0" smtClean="0">
              <a:effectLst/>
            </a:endParaRPr>
          </a:p>
          <a:p>
            <a:r>
              <a:rPr lang="en-US" altLang="hu-HU" sz="2400" dirty="0" smtClean="0">
                <a:effectLst/>
              </a:rPr>
              <a:t>Measurement of the </a:t>
            </a:r>
            <a:r>
              <a:rPr lang="hu-HU" altLang="hu-HU" sz="2400" dirty="0" err="1" smtClean="0">
                <a:effectLst/>
              </a:rPr>
              <a:t>territorial</a:t>
            </a:r>
            <a:r>
              <a:rPr lang="hu-HU" altLang="hu-HU" sz="2400" dirty="0" smtClean="0">
                <a:effectLst/>
              </a:rPr>
              <a:t> </a:t>
            </a:r>
            <a:r>
              <a:rPr lang="hu-HU" altLang="hu-HU" sz="2400" dirty="0" err="1" smtClean="0">
                <a:effectLst/>
              </a:rPr>
              <a:t>inequality</a:t>
            </a:r>
            <a:r>
              <a:rPr lang="hu-HU" altLang="hu-HU" sz="2400" dirty="0" smtClean="0">
                <a:effectLst/>
              </a:rPr>
              <a:t> </a:t>
            </a:r>
            <a:r>
              <a:rPr lang="en-US" altLang="hu-HU" sz="2400" dirty="0" smtClean="0">
                <a:effectLst/>
              </a:rPr>
              <a:t>of </a:t>
            </a:r>
            <a:r>
              <a:rPr lang="hu-HU" altLang="hu-HU" sz="2400" dirty="0" err="1" smtClean="0">
                <a:effectLst/>
              </a:rPr>
              <a:t>one</a:t>
            </a:r>
            <a:r>
              <a:rPr lang="en-US" altLang="hu-HU" sz="2400" dirty="0" smtClean="0">
                <a:effectLst/>
              </a:rPr>
              <a:t> </a:t>
            </a:r>
            <a:r>
              <a:rPr lang="hu-HU" altLang="hu-HU" sz="2400" dirty="0" err="1" smtClean="0">
                <a:effectLst/>
              </a:rPr>
              <a:t>relative</a:t>
            </a:r>
            <a:r>
              <a:rPr lang="en-US" altLang="hu-HU" sz="2400" dirty="0" smtClean="0">
                <a:effectLst/>
              </a:rPr>
              <a:t> indicator</a:t>
            </a:r>
            <a:endParaRPr lang="hu-HU" altLang="hu-HU" sz="2400" dirty="0" smtClean="0">
              <a:effectLst/>
            </a:endParaRPr>
          </a:p>
          <a:p>
            <a:pPr lvl="1"/>
            <a:r>
              <a:rPr lang="hu-HU" altLang="hu-HU" sz="2000" dirty="0" err="1" smtClean="0">
                <a:effectLst/>
              </a:rPr>
              <a:t>E.g</a:t>
            </a:r>
            <a:r>
              <a:rPr lang="hu-HU" altLang="hu-HU" sz="2000" dirty="0" smtClean="0">
                <a:effectLst/>
              </a:rPr>
              <a:t>. </a:t>
            </a:r>
            <a:r>
              <a:rPr lang="hu-HU" altLang="hu-HU" sz="2000" dirty="0" err="1" smtClean="0">
                <a:effectLst/>
              </a:rPr>
              <a:t>income</a:t>
            </a:r>
            <a:r>
              <a:rPr lang="hu-HU" altLang="hu-HU" sz="2000" dirty="0" smtClean="0">
                <a:effectLst/>
              </a:rPr>
              <a:t>/</a:t>
            </a:r>
            <a:r>
              <a:rPr lang="hu-HU" altLang="hu-HU" sz="2000" dirty="0" err="1" smtClean="0">
                <a:effectLst/>
              </a:rPr>
              <a:t>capita</a:t>
            </a:r>
            <a:r>
              <a:rPr lang="hu-HU" altLang="hu-HU" sz="2000" dirty="0" smtClean="0">
                <a:effectLst/>
              </a:rPr>
              <a:t>, </a:t>
            </a:r>
            <a:r>
              <a:rPr lang="hu-HU" altLang="hu-HU" sz="2000" dirty="0" err="1" smtClean="0">
                <a:effectLst/>
              </a:rPr>
              <a:t>minority</a:t>
            </a:r>
            <a:r>
              <a:rPr lang="hu-HU" altLang="hu-HU" sz="2000" dirty="0" smtClean="0">
                <a:effectLst/>
              </a:rPr>
              <a:t> ratio</a:t>
            </a:r>
            <a:endParaRPr lang="hu-HU" altLang="hu-HU" sz="2000" dirty="0" smtClean="0">
              <a:effectLst/>
            </a:endParaRPr>
          </a:p>
        </p:txBody>
      </p:sp>
    </p:spTree>
    <p:extLst>
      <p:ext uri="{BB962C8B-B14F-4D97-AF65-F5344CB8AC3E}">
        <p14:creationId xmlns="" xmlns:p14="http://schemas.microsoft.com/office/powerpoint/2010/main" val="3232315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2C171ED-ECD9-4D43-9C79-0866D032324E}" type="slidenum">
              <a:rPr lang="hu-HU" altLang="hu-HU" sz="1000"/>
              <a:pPr algn="r" eaLnBrk="1" hangingPunct="1">
                <a:spcBef>
                  <a:spcPct val="0"/>
                </a:spcBef>
                <a:buClrTx/>
                <a:buSzTx/>
                <a:buFontTx/>
                <a:buNone/>
              </a:pPr>
              <a:t>17</a:t>
            </a:fld>
            <a:endParaRPr lang="hu-HU" altLang="hu-HU" sz="1000"/>
          </a:p>
        </p:txBody>
      </p:sp>
      <p:sp>
        <p:nvSpPr>
          <p:cNvPr id="792578" name="Rectangle 2"/>
          <p:cNvSpPr>
            <a:spLocks noGrp="1" noChangeArrowheads="1"/>
          </p:cNvSpPr>
          <p:nvPr>
            <p:ph type="title" idx="4294967295"/>
          </p:nvPr>
        </p:nvSpPr>
        <p:spPr>
          <a:xfrm>
            <a:off x="1169988" y="0"/>
            <a:ext cx="11022012" cy="1844675"/>
          </a:xfrm>
        </p:spPr>
        <p:txBody>
          <a:bodyPr/>
          <a:lstStyle/>
          <a:p>
            <a:pPr>
              <a:defRPr/>
            </a:pPr>
            <a:r>
              <a:rPr lang="hu-HU" altLang="hu-HU" sz="3600" dirty="0" err="1" smtClean="0">
                <a:solidFill>
                  <a:schemeClr val="hlink"/>
                </a:solidFill>
              </a:rPr>
              <a:t>Usability</a:t>
            </a:r>
            <a:r>
              <a:rPr lang="hu-HU" altLang="hu-HU" sz="3600" dirty="0" smtClean="0">
                <a:solidFill>
                  <a:schemeClr val="hlink"/>
                </a:solidFill>
              </a:rPr>
              <a:t> of Hoover index</a:t>
            </a:r>
            <a:endParaRPr lang="en-GB" altLang="hu-HU" sz="3600" dirty="0">
              <a:solidFill>
                <a:schemeClr val="hlink"/>
              </a:solidFill>
            </a:endParaRPr>
          </a:p>
        </p:txBody>
      </p:sp>
      <p:sp>
        <p:nvSpPr>
          <p:cNvPr id="6148" name="Rectangle 3"/>
          <p:cNvSpPr>
            <a:spLocks noGrp="1" noChangeArrowheads="1"/>
          </p:cNvSpPr>
          <p:nvPr>
            <p:ph type="body" sz="half" idx="4294967295"/>
          </p:nvPr>
        </p:nvSpPr>
        <p:spPr>
          <a:xfrm>
            <a:off x="1169988" y="1844675"/>
            <a:ext cx="11022012"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hu-HU" sz="2400" dirty="0" smtClean="0">
                <a:effectLst/>
              </a:rPr>
              <a:t>It gives one of the best interpretable </a:t>
            </a:r>
            <a:r>
              <a:rPr lang="en-US" altLang="hu-HU" sz="2400" dirty="0" smtClean="0">
                <a:effectLst/>
              </a:rPr>
              <a:t>result </a:t>
            </a:r>
            <a:r>
              <a:rPr lang="hu-HU" altLang="hu-HU" sz="2400" dirty="0" err="1" smtClean="0">
                <a:effectLst/>
              </a:rPr>
              <a:t>among</a:t>
            </a:r>
            <a:r>
              <a:rPr lang="hu-HU" altLang="hu-HU" sz="2400" dirty="0" smtClean="0">
                <a:effectLst/>
              </a:rPr>
              <a:t> </a:t>
            </a:r>
            <a:r>
              <a:rPr lang="en-US" altLang="hu-HU" sz="2400" dirty="0" smtClean="0">
                <a:effectLst/>
              </a:rPr>
              <a:t>the territorial </a:t>
            </a:r>
            <a:r>
              <a:rPr lang="en-US" altLang="hu-HU" sz="2400" dirty="0" smtClean="0">
                <a:effectLst/>
              </a:rPr>
              <a:t>inequality </a:t>
            </a:r>
            <a:r>
              <a:rPr lang="hu-HU" altLang="hu-HU" sz="2400" dirty="0" smtClean="0">
                <a:effectLst/>
              </a:rPr>
              <a:t>indexes</a:t>
            </a:r>
          </a:p>
          <a:p>
            <a:pPr lvl="1"/>
            <a:r>
              <a:rPr lang="hu-HU" altLang="hu-HU" sz="2000" dirty="0" err="1" smtClean="0">
                <a:effectLst/>
              </a:rPr>
              <a:t>Its</a:t>
            </a:r>
            <a:r>
              <a:rPr lang="hu-HU" altLang="hu-HU" sz="2000" dirty="0" smtClean="0">
                <a:effectLst/>
              </a:rPr>
              <a:t> v</a:t>
            </a:r>
            <a:r>
              <a:rPr lang="en-US" altLang="hu-HU" sz="2000" dirty="0" err="1" smtClean="0">
                <a:effectLst/>
              </a:rPr>
              <a:t>alues</a:t>
            </a:r>
            <a:r>
              <a:rPr lang="en-US" altLang="hu-HU" sz="2000" dirty="0" smtClean="0">
                <a:effectLst/>
              </a:rPr>
              <a:t> </a:t>
            </a:r>
            <a:r>
              <a:rPr lang="en-US" altLang="hu-HU" sz="2000" dirty="0" smtClean="0">
                <a:effectLst/>
              </a:rPr>
              <a:t>range from 0 to 100: high 100, low 0 </a:t>
            </a:r>
            <a:r>
              <a:rPr lang="en-US" altLang="hu-HU" sz="2000" dirty="0" smtClean="0">
                <a:effectLst/>
              </a:rPr>
              <a:t>(</a:t>
            </a:r>
            <a:r>
              <a:rPr lang="hu-HU" altLang="hu-HU" sz="2000" dirty="0" err="1" smtClean="0">
                <a:effectLst/>
              </a:rPr>
              <a:t>opposed</a:t>
            </a:r>
            <a:r>
              <a:rPr lang="hu-HU" altLang="hu-HU" sz="2000" dirty="0" smtClean="0">
                <a:effectLst/>
              </a:rPr>
              <a:t> </a:t>
            </a:r>
            <a:r>
              <a:rPr lang="hu-HU" altLang="hu-HU" sz="2000" dirty="0" err="1" smtClean="0">
                <a:effectLst/>
              </a:rPr>
              <a:t>to</a:t>
            </a:r>
            <a:r>
              <a:rPr lang="hu-HU" altLang="hu-HU" sz="2000" dirty="0" smtClean="0">
                <a:effectLst/>
              </a:rPr>
              <a:t> </a:t>
            </a:r>
            <a:r>
              <a:rPr lang="hu-HU" altLang="hu-HU" sz="2000" dirty="0" err="1" smtClean="0">
                <a:effectLst/>
              </a:rPr>
              <a:t>the</a:t>
            </a:r>
            <a:r>
              <a:rPr lang="hu-HU" altLang="hu-HU" sz="2000" dirty="0" smtClean="0">
                <a:effectLst/>
              </a:rPr>
              <a:t> standard </a:t>
            </a:r>
            <a:r>
              <a:rPr lang="hu-HU" altLang="hu-HU" sz="2000" dirty="0" err="1" smtClean="0">
                <a:effectLst/>
              </a:rPr>
              <a:t>deviation-typed</a:t>
            </a:r>
            <a:r>
              <a:rPr lang="hu-HU" altLang="hu-HU" sz="2000" dirty="0" smtClean="0">
                <a:effectLst/>
              </a:rPr>
              <a:t> indexes of </a:t>
            </a:r>
            <a:r>
              <a:rPr lang="hu-HU" altLang="hu-HU" sz="2000" dirty="0" err="1" smtClean="0">
                <a:effectLst/>
              </a:rPr>
              <a:t>inequalities</a:t>
            </a:r>
            <a:r>
              <a:rPr lang="hu-HU" altLang="hu-HU" sz="2000" dirty="0" smtClean="0">
                <a:effectLst/>
              </a:rPr>
              <a:t> </a:t>
            </a:r>
            <a:r>
              <a:rPr lang="hu-HU" altLang="hu-HU" sz="2000" dirty="0" err="1" smtClean="0">
                <a:effectLst/>
              </a:rPr>
              <a:t>with</a:t>
            </a:r>
            <a:r>
              <a:rPr lang="hu-HU" altLang="hu-HU" sz="2000" dirty="0" smtClean="0">
                <a:effectLst/>
              </a:rPr>
              <a:t> </a:t>
            </a:r>
            <a:r>
              <a:rPr lang="hu-HU" altLang="hu-HU" sz="2000" dirty="0" err="1" smtClean="0">
                <a:effectLst/>
              </a:rPr>
              <a:t>the</a:t>
            </a:r>
            <a:r>
              <a:rPr lang="hu-HU" altLang="hu-HU" sz="2000" dirty="0" smtClean="0">
                <a:effectLst/>
              </a:rPr>
              <a:t> </a:t>
            </a:r>
            <a:r>
              <a:rPr lang="hu-HU" altLang="hu-HU" sz="2000" dirty="0" err="1" smtClean="0">
                <a:effectLst/>
              </a:rPr>
              <a:t>lack</a:t>
            </a:r>
            <a:r>
              <a:rPr lang="hu-HU" altLang="hu-HU" sz="2000" dirty="0" smtClean="0">
                <a:effectLst/>
              </a:rPr>
              <a:t> </a:t>
            </a:r>
            <a:r>
              <a:rPr lang="hu-HU" altLang="hu-HU" sz="2000" dirty="0" err="1" smtClean="0">
                <a:effectLst/>
              </a:rPr>
              <a:t>of</a:t>
            </a:r>
            <a:r>
              <a:rPr lang="hu-HU" altLang="hu-HU" sz="2000" dirty="0" smtClean="0">
                <a:effectLst/>
              </a:rPr>
              <a:t> </a:t>
            </a:r>
            <a:r>
              <a:rPr lang="en-US" altLang="hu-HU" sz="2000" dirty="0" smtClean="0">
                <a:effectLst/>
              </a:rPr>
              <a:t>maximum </a:t>
            </a:r>
            <a:r>
              <a:rPr lang="hu-HU" altLang="hu-HU" sz="2000" dirty="0" err="1" smtClean="0">
                <a:effectLst/>
              </a:rPr>
              <a:t>value</a:t>
            </a:r>
            <a:r>
              <a:rPr lang="en-US" altLang="hu-HU" sz="2000" dirty="0" smtClean="0">
                <a:effectLst/>
              </a:rPr>
              <a:t>)</a:t>
            </a:r>
            <a:endParaRPr lang="hu-HU" altLang="hu-HU" sz="2000" dirty="0" smtClean="0">
              <a:effectLst/>
            </a:endParaRPr>
          </a:p>
          <a:p>
            <a:pPr lvl="1"/>
            <a:r>
              <a:rPr lang="hu-HU" altLang="hu-HU" sz="2000" dirty="0" err="1" smtClean="0">
                <a:effectLst/>
              </a:rPr>
              <a:t>E.g</a:t>
            </a:r>
            <a:r>
              <a:rPr lang="hu-HU" altLang="hu-HU" sz="2000" dirty="0" smtClean="0">
                <a:effectLst/>
              </a:rPr>
              <a:t>. </a:t>
            </a:r>
            <a:r>
              <a:rPr lang="hu-HU" altLang="hu-HU" sz="2000" dirty="0" err="1" smtClean="0">
                <a:effectLst/>
              </a:rPr>
              <a:t>if</a:t>
            </a:r>
            <a:r>
              <a:rPr lang="hu-HU" altLang="hu-HU" sz="2000" dirty="0" smtClean="0">
                <a:effectLst/>
              </a:rPr>
              <a:t> </a:t>
            </a:r>
            <a:r>
              <a:rPr lang="en-US" altLang="hu-HU" sz="2000" i="1" dirty="0" smtClean="0">
                <a:effectLst/>
              </a:rPr>
              <a:t>H</a:t>
            </a:r>
            <a:r>
              <a:rPr lang="en-US" altLang="hu-HU" sz="2000" dirty="0" smtClean="0">
                <a:effectLst/>
              </a:rPr>
              <a:t> </a:t>
            </a:r>
            <a:r>
              <a:rPr lang="en-US" altLang="hu-HU" sz="2000" dirty="0" smtClean="0">
                <a:effectLst/>
              </a:rPr>
              <a:t>= 33% </a:t>
            </a:r>
            <a:r>
              <a:rPr lang="hu-HU" altLang="hu-HU" sz="2000" dirty="0" smtClean="0">
                <a:effectLst/>
                <a:sym typeface="Wingdings" pitchFamily="2" charset="2"/>
              </a:rPr>
              <a:t></a:t>
            </a:r>
            <a:r>
              <a:rPr lang="en-US" altLang="hu-HU" sz="2000" dirty="0" smtClean="0">
                <a:effectLst/>
              </a:rPr>
              <a:t> </a:t>
            </a:r>
            <a:r>
              <a:rPr lang="en-US" altLang="hu-HU" sz="2000" dirty="0" smtClean="0">
                <a:effectLst/>
              </a:rPr>
              <a:t>33% of one indicator has to be reallocated </a:t>
            </a:r>
            <a:r>
              <a:rPr lang="hu-HU" altLang="hu-HU" sz="2000" dirty="0" err="1" smtClean="0">
                <a:effectLst/>
              </a:rPr>
              <a:t>among</a:t>
            </a:r>
            <a:r>
              <a:rPr lang="hu-HU" altLang="hu-HU" sz="2000" dirty="0" smtClean="0">
                <a:effectLst/>
              </a:rPr>
              <a:t> </a:t>
            </a:r>
            <a:r>
              <a:rPr lang="hu-HU" altLang="hu-HU" sz="2000" dirty="0" err="1" smtClean="0">
                <a:effectLst/>
              </a:rPr>
              <a:t>the</a:t>
            </a:r>
            <a:r>
              <a:rPr lang="hu-HU" altLang="hu-HU" sz="2000" dirty="0" smtClean="0">
                <a:effectLst/>
              </a:rPr>
              <a:t> </a:t>
            </a:r>
            <a:r>
              <a:rPr lang="hu-HU" altLang="hu-HU" sz="2000" dirty="0" err="1" smtClean="0">
                <a:effectLst/>
              </a:rPr>
              <a:t>territories</a:t>
            </a:r>
            <a:r>
              <a:rPr lang="en-US" altLang="hu-HU" sz="2000" dirty="0" smtClean="0">
                <a:effectLst/>
              </a:rPr>
              <a:t> </a:t>
            </a:r>
            <a:r>
              <a:rPr lang="en-US" altLang="hu-HU" sz="2000" dirty="0" smtClean="0">
                <a:effectLst/>
              </a:rPr>
              <a:t>in order to have the same territorial distribution as the </a:t>
            </a:r>
            <a:r>
              <a:rPr lang="en-US" altLang="hu-HU" sz="2000" dirty="0" smtClean="0">
                <a:effectLst/>
              </a:rPr>
              <a:t>other</a:t>
            </a:r>
            <a:r>
              <a:rPr lang="hu-HU" altLang="hu-HU" sz="2000" dirty="0" smtClean="0">
                <a:effectLst/>
              </a:rPr>
              <a:t> </a:t>
            </a:r>
            <a:r>
              <a:rPr lang="hu-HU" altLang="hu-HU" sz="2000" dirty="0" err="1" smtClean="0">
                <a:effectLst/>
              </a:rPr>
              <a:t>indicator</a:t>
            </a:r>
            <a:endParaRPr lang="hu-HU" altLang="hu-HU" sz="2000" dirty="0" smtClean="0">
              <a:effectLst/>
            </a:endParaRPr>
          </a:p>
        </p:txBody>
      </p:sp>
    </p:spTree>
    <p:extLst>
      <p:ext uri="{BB962C8B-B14F-4D97-AF65-F5344CB8AC3E}">
        <p14:creationId xmlns="" xmlns:p14="http://schemas.microsoft.com/office/powerpoint/2010/main" val="3232315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2C171ED-ECD9-4D43-9C79-0866D032324E}" type="slidenum">
              <a:rPr lang="hu-HU" altLang="hu-HU" sz="1000"/>
              <a:pPr algn="r" eaLnBrk="1" hangingPunct="1">
                <a:spcBef>
                  <a:spcPct val="0"/>
                </a:spcBef>
                <a:buClrTx/>
                <a:buSzTx/>
                <a:buFontTx/>
                <a:buNone/>
              </a:pPr>
              <a:t>18</a:t>
            </a:fld>
            <a:endParaRPr lang="hu-HU" altLang="hu-HU" sz="1000"/>
          </a:p>
        </p:txBody>
      </p:sp>
      <p:sp>
        <p:nvSpPr>
          <p:cNvPr id="792578" name="Rectangle 2"/>
          <p:cNvSpPr>
            <a:spLocks noGrp="1" noChangeArrowheads="1"/>
          </p:cNvSpPr>
          <p:nvPr>
            <p:ph type="title" idx="4294967295"/>
          </p:nvPr>
        </p:nvSpPr>
        <p:spPr>
          <a:xfrm>
            <a:off x="1169988" y="0"/>
            <a:ext cx="11022012" cy="1844675"/>
          </a:xfrm>
        </p:spPr>
        <p:txBody>
          <a:bodyPr/>
          <a:lstStyle/>
          <a:p>
            <a:pPr>
              <a:defRPr/>
            </a:pPr>
            <a:r>
              <a:rPr lang="hu-HU" altLang="hu-HU" sz="3600" dirty="0" err="1" smtClean="0">
                <a:solidFill>
                  <a:schemeClr val="hlink"/>
                </a:solidFill>
              </a:rPr>
              <a:t>Alternative</a:t>
            </a:r>
            <a:r>
              <a:rPr lang="hu-HU" altLang="hu-HU" sz="3600" dirty="0" smtClean="0">
                <a:solidFill>
                  <a:schemeClr val="hlink"/>
                </a:solidFill>
              </a:rPr>
              <a:t> </a:t>
            </a:r>
            <a:r>
              <a:rPr lang="hu-HU" altLang="hu-HU" sz="3600" dirty="0" err="1" smtClean="0">
                <a:solidFill>
                  <a:schemeClr val="hlink"/>
                </a:solidFill>
              </a:rPr>
              <a:t>names</a:t>
            </a:r>
            <a:r>
              <a:rPr lang="hu-HU" altLang="hu-HU" sz="3600" dirty="0" smtClean="0">
                <a:solidFill>
                  <a:schemeClr val="hlink"/>
                </a:solidFill>
              </a:rPr>
              <a:t> </a:t>
            </a:r>
            <a:r>
              <a:rPr lang="hu-HU" altLang="hu-HU" sz="3600" dirty="0" err="1" smtClean="0">
                <a:solidFill>
                  <a:schemeClr val="hlink"/>
                </a:solidFill>
              </a:rPr>
              <a:t>for</a:t>
            </a:r>
            <a:r>
              <a:rPr lang="hu-HU" altLang="hu-HU" sz="3600" dirty="0" smtClean="0">
                <a:solidFill>
                  <a:schemeClr val="hlink"/>
                </a:solidFill>
              </a:rPr>
              <a:t> Hoover index</a:t>
            </a:r>
            <a:endParaRPr lang="en-GB" altLang="hu-HU" sz="3600" dirty="0">
              <a:solidFill>
                <a:schemeClr val="hlink"/>
              </a:solidFill>
            </a:endParaRPr>
          </a:p>
        </p:txBody>
      </p:sp>
      <p:sp>
        <p:nvSpPr>
          <p:cNvPr id="6148" name="Rectangle 3"/>
          <p:cNvSpPr>
            <a:spLocks noGrp="1" noChangeArrowheads="1"/>
          </p:cNvSpPr>
          <p:nvPr>
            <p:ph type="body" sz="half" idx="4294967295"/>
          </p:nvPr>
        </p:nvSpPr>
        <p:spPr>
          <a:xfrm>
            <a:off x="1169988" y="1844675"/>
            <a:ext cx="11022012"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hu-HU" altLang="hu-HU" sz="2400" dirty="0" smtClean="0">
                <a:effectLst/>
              </a:rPr>
              <a:t>Robin Hood index: </a:t>
            </a:r>
            <a:r>
              <a:rPr lang="hu-HU" altLang="hu-HU" sz="2400" dirty="0" err="1" smtClean="0">
                <a:effectLst/>
              </a:rPr>
              <a:t>between</a:t>
            </a:r>
            <a:r>
              <a:rPr lang="hu-HU" altLang="hu-HU" sz="2400" dirty="0" smtClean="0">
                <a:effectLst/>
              </a:rPr>
              <a:t> </a:t>
            </a:r>
            <a:r>
              <a:rPr lang="hu-HU" altLang="hu-HU" sz="2400" dirty="0" err="1" smtClean="0">
                <a:effectLst/>
              </a:rPr>
              <a:t>income</a:t>
            </a:r>
            <a:r>
              <a:rPr lang="hu-HU" altLang="hu-HU" sz="2400" dirty="0" smtClean="0">
                <a:effectLst/>
              </a:rPr>
              <a:t> and </a:t>
            </a:r>
            <a:r>
              <a:rPr lang="hu-HU" altLang="hu-HU" sz="2400" dirty="0" err="1" smtClean="0">
                <a:effectLst/>
              </a:rPr>
              <a:t>population</a:t>
            </a:r>
            <a:endParaRPr lang="hu-HU" altLang="hu-HU" sz="2400" dirty="0" smtClean="0">
              <a:effectLst/>
            </a:endParaRPr>
          </a:p>
          <a:p>
            <a:r>
              <a:rPr lang="hu-HU" altLang="hu-HU" sz="2400" dirty="0" err="1" smtClean="0">
                <a:effectLst/>
              </a:rPr>
              <a:t>Dynamic</a:t>
            </a:r>
            <a:r>
              <a:rPr lang="hu-HU" altLang="hu-HU" sz="2400" dirty="0" smtClean="0">
                <a:effectLst/>
              </a:rPr>
              <a:t> </a:t>
            </a:r>
            <a:r>
              <a:rPr lang="hu-HU" altLang="hu-HU" sz="2400" dirty="0" err="1" smtClean="0">
                <a:effectLst/>
              </a:rPr>
              <a:t>approach</a:t>
            </a:r>
            <a:r>
              <a:rPr lang="hu-HU" altLang="hu-HU" sz="2400" dirty="0" smtClean="0">
                <a:effectLst/>
              </a:rPr>
              <a:t> </a:t>
            </a:r>
            <a:r>
              <a:rPr lang="en-US" altLang="hu-HU" sz="2400" dirty="0" smtClean="0">
                <a:effectLst/>
              </a:rPr>
              <a:t>(</a:t>
            </a:r>
            <a:r>
              <a:rPr lang="en-US" altLang="hu-HU" sz="2400" dirty="0" smtClean="0">
                <a:effectLst/>
              </a:rPr>
              <a:t>here </a:t>
            </a:r>
            <a:r>
              <a:rPr lang="en-US" altLang="hu-HU" sz="2400" dirty="0" smtClean="0">
                <a:effectLst/>
              </a:rPr>
              <a:t>the </a:t>
            </a:r>
            <a:r>
              <a:rPr lang="en-US" altLang="hu-HU" sz="2400" dirty="0" smtClean="0">
                <a:effectLst/>
              </a:rPr>
              <a:t>change per year </a:t>
            </a:r>
            <a:r>
              <a:rPr lang="hu-HU" altLang="hu-HU" sz="2400" dirty="0" err="1" smtClean="0">
                <a:effectLst/>
              </a:rPr>
              <a:t>can</a:t>
            </a:r>
            <a:r>
              <a:rPr lang="hu-HU" altLang="hu-HU" sz="2400" dirty="0" smtClean="0">
                <a:effectLst/>
              </a:rPr>
              <a:t> be </a:t>
            </a:r>
            <a:r>
              <a:rPr lang="hu-HU" altLang="hu-HU" sz="2400" dirty="0" err="1" smtClean="0">
                <a:effectLst/>
              </a:rPr>
              <a:t>measured</a:t>
            </a:r>
            <a:r>
              <a:rPr lang="hu-HU" altLang="hu-HU" sz="2400" dirty="0" smtClean="0">
                <a:effectLst/>
              </a:rPr>
              <a:t> </a:t>
            </a:r>
            <a:r>
              <a:rPr lang="en-US" altLang="hu-HU" sz="2400" dirty="0" smtClean="0">
                <a:effectLst/>
              </a:rPr>
              <a:t>by </a:t>
            </a:r>
            <a:r>
              <a:rPr lang="en-US" altLang="hu-HU" sz="2400" dirty="0" smtClean="0">
                <a:effectLst/>
              </a:rPr>
              <a:t>dividing </a:t>
            </a:r>
            <a:r>
              <a:rPr lang="hu-HU" altLang="hu-HU" sz="2400" dirty="0" err="1" smtClean="0">
                <a:effectLst/>
              </a:rPr>
              <a:t>by</a:t>
            </a:r>
            <a:r>
              <a:rPr lang="en-US" altLang="hu-HU" sz="2400" dirty="0" smtClean="0">
                <a:effectLst/>
              </a:rPr>
              <a:t> </a:t>
            </a:r>
            <a:r>
              <a:rPr lang="en-US" altLang="hu-HU" sz="2400" dirty="0" smtClean="0">
                <a:effectLst/>
              </a:rPr>
              <a:t>2t instead of 2</a:t>
            </a:r>
            <a:r>
              <a:rPr lang="en-US" altLang="hu-HU" sz="2400" dirty="0" smtClean="0">
                <a:effectLst/>
              </a:rPr>
              <a:t>)</a:t>
            </a:r>
            <a:r>
              <a:rPr lang="hu-HU" altLang="hu-HU" sz="2400" dirty="0" smtClean="0">
                <a:effectLst/>
              </a:rPr>
              <a:t>: </a:t>
            </a:r>
            <a:r>
              <a:rPr lang="hu-HU" altLang="hu-HU" sz="2400" dirty="0" err="1" smtClean="0">
                <a:effectLst/>
              </a:rPr>
              <a:t>between</a:t>
            </a:r>
            <a:r>
              <a:rPr lang="hu-HU" altLang="hu-HU" sz="2400" dirty="0" smtClean="0">
                <a:effectLst/>
              </a:rPr>
              <a:t> </a:t>
            </a:r>
            <a:r>
              <a:rPr lang="hu-HU" altLang="hu-HU" sz="2400" dirty="0" err="1" smtClean="0">
                <a:effectLst/>
              </a:rPr>
              <a:t>earlier</a:t>
            </a:r>
            <a:r>
              <a:rPr lang="hu-HU" altLang="hu-HU" sz="2400" dirty="0" smtClean="0">
                <a:effectLst/>
              </a:rPr>
              <a:t> and </a:t>
            </a:r>
            <a:r>
              <a:rPr lang="hu-HU" altLang="hu-HU" sz="2400" dirty="0" err="1" smtClean="0">
                <a:effectLst/>
              </a:rPr>
              <a:t>later</a:t>
            </a:r>
            <a:r>
              <a:rPr lang="hu-HU" altLang="hu-HU" sz="2400" dirty="0" smtClean="0">
                <a:effectLst/>
              </a:rPr>
              <a:t> </a:t>
            </a:r>
            <a:r>
              <a:rPr lang="hu-HU" altLang="hu-HU" sz="2400" dirty="0" err="1" smtClean="0">
                <a:effectLst/>
              </a:rPr>
              <a:t>states</a:t>
            </a:r>
            <a:endParaRPr lang="hu-HU" altLang="hu-HU" sz="2400" dirty="0" smtClean="0">
              <a:effectLst/>
            </a:endParaRPr>
          </a:p>
          <a:p>
            <a:r>
              <a:rPr lang="en-US" altLang="hu-HU" sz="2400" dirty="0" smtClean="0">
                <a:effectLst/>
              </a:rPr>
              <a:t>(Duncan &amp; Duncan couple in settlement sociology</a:t>
            </a:r>
            <a:r>
              <a:rPr lang="en-US" altLang="hu-HU" sz="2400" dirty="0" smtClean="0">
                <a:effectLst/>
              </a:rPr>
              <a:t>)</a:t>
            </a:r>
            <a:endParaRPr lang="hu-HU" altLang="hu-HU" sz="2400" dirty="0" smtClean="0">
              <a:effectLst/>
            </a:endParaRPr>
          </a:p>
          <a:p>
            <a:pPr lvl="1"/>
            <a:r>
              <a:rPr lang="hu-HU" altLang="hu-HU" sz="2000" dirty="0" err="1" smtClean="0">
                <a:effectLst/>
              </a:rPr>
              <a:t>Disimilarity</a:t>
            </a:r>
            <a:r>
              <a:rPr lang="hu-HU" altLang="hu-HU" sz="2000" dirty="0" smtClean="0">
                <a:effectLst/>
              </a:rPr>
              <a:t> index: </a:t>
            </a:r>
            <a:r>
              <a:rPr lang="hu-HU" altLang="hu-HU" sz="2000" dirty="0" err="1" smtClean="0">
                <a:effectLst/>
              </a:rPr>
              <a:t>in</a:t>
            </a:r>
            <a:r>
              <a:rPr lang="hu-HU" altLang="hu-HU" sz="2000" dirty="0" smtClean="0">
                <a:effectLst/>
              </a:rPr>
              <a:t> </a:t>
            </a:r>
            <a:r>
              <a:rPr lang="hu-HU" altLang="hu-HU" sz="2000" dirty="0" err="1" smtClean="0">
                <a:effectLst/>
              </a:rPr>
              <a:t>part-to-part</a:t>
            </a:r>
            <a:r>
              <a:rPr lang="hu-HU" altLang="hu-HU" sz="2000" dirty="0" smtClean="0">
                <a:effectLst/>
              </a:rPr>
              <a:t> </a:t>
            </a:r>
            <a:r>
              <a:rPr lang="hu-HU" altLang="hu-HU" sz="2000" dirty="0" err="1" smtClean="0">
                <a:effectLst/>
              </a:rPr>
              <a:t>relation</a:t>
            </a:r>
            <a:endParaRPr lang="hu-HU" altLang="hu-HU" sz="2000" dirty="0" smtClean="0">
              <a:effectLst/>
            </a:endParaRPr>
          </a:p>
          <a:p>
            <a:pPr lvl="1"/>
            <a:r>
              <a:rPr lang="hu-HU" altLang="hu-HU" sz="2000" dirty="0" err="1" smtClean="0">
                <a:effectLst/>
              </a:rPr>
              <a:t>Segregation</a:t>
            </a:r>
            <a:r>
              <a:rPr lang="hu-HU" altLang="hu-HU" sz="2000" dirty="0" smtClean="0">
                <a:effectLst/>
              </a:rPr>
              <a:t> index: </a:t>
            </a:r>
            <a:r>
              <a:rPr lang="hu-HU" altLang="hu-HU" sz="2000" dirty="0" err="1" smtClean="0">
                <a:effectLst/>
              </a:rPr>
              <a:t>in</a:t>
            </a:r>
            <a:r>
              <a:rPr lang="hu-HU" altLang="hu-HU" sz="2000" dirty="0" smtClean="0">
                <a:effectLst/>
              </a:rPr>
              <a:t> </a:t>
            </a:r>
            <a:r>
              <a:rPr lang="hu-HU" altLang="hu-HU" sz="2000" dirty="0" err="1" smtClean="0">
                <a:effectLst/>
              </a:rPr>
              <a:t>part-to-whole</a:t>
            </a:r>
            <a:r>
              <a:rPr lang="hu-HU" altLang="hu-HU" sz="2000" dirty="0" smtClean="0">
                <a:effectLst/>
              </a:rPr>
              <a:t> </a:t>
            </a:r>
            <a:r>
              <a:rPr lang="hu-HU" altLang="hu-HU" sz="2000" dirty="0" err="1" smtClean="0">
                <a:effectLst/>
              </a:rPr>
              <a:t>or</a:t>
            </a:r>
            <a:r>
              <a:rPr lang="hu-HU" altLang="hu-HU" sz="2000" dirty="0" smtClean="0">
                <a:effectLst/>
              </a:rPr>
              <a:t> </a:t>
            </a:r>
            <a:r>
              <a:rPr lang="hu-HU" altLang="hu-HU" sz="2000" dirty="0" err="1" smtClean="0">
                <a:effectLst/>
              </a:rPr>
              <a:t>part-to-complementary</a:t>
            </a:r>
            <a:r>
              <a:rPr lang="hu-HU" altLang="hu-HU" sz="2000" dirty="0" smtClean="0">
                <a:effectLst/>
              </a:rPr>
              <a:t> </a:t>
            </a:r>
            <a:r>
              <a:rPr lang="hu-HU" altLang="hu-HU" sz="2000" dirty="0" err="1" smtClean="0">
                <a:effectLst/>
              </a:rPr>
              <a:t>relation</a:t>
            </a:r>
            <a:endParaRPr lang="hu-HU" altLang="hu-HU" sz="2000" dirty="0" smtClean="0">
              <a:effectLst/>
            </a:endParaRPr>
          </a:p>
          <a:p>
            <a:r>
              <a:rPr lang="en-US" altLang="hu-HU" sz="2400" dirty="0" smtClean="0">
                <a:effectLst/>
              </a:rPr>
              <a:t>In some variants it is not expressed as a percentage, then </a:t>
            </a:r>
            <a:r>
              <a:rPr lang="hu-HU" altLang="hu-HU" sz="2400" dirty="0" err="1" smtClean="0">
                <a:effectLst/>
              </a:rPr>
              <a:t>the</a:t>
            </a:r>
            <a:r>
              <a:rPr lang="en-US" altLang="hu-HU" sz="2400" dirty="0" smtClean="0">
                <a:effectLst/>
              </a:rPr>
              <a:t> </a:t>
            </a:r>
            <a:r>
              <a:rPr lang="hu-HU" altLang="hu-HU" sz="2400" dirty="0" smtClean="0">
                <a:effectLst/>
              </a:rPr>
              <a:t>p</a:t>
            </a:r>
            <a:r>
              <a:rPr lang="en-US" altLang="hu-HU" sz="2400" dirty="0" err="1" smtClean="0">
                <a:effectLst/>
              </a:rPr>
              <a:t>ossible</a:t>
            </a:r>
            <a:r>
              <a:rPr lang="en-US" altLang="hu-HU" sz="2400" dirty="0" smtClean="0">
                <a:effectLst/>
              </a:rPr>
              <a:t> </a:t>
            </a:r>
            <a:r>
              <a:rPr lang="en-US" altLang="hu-HU" sz="2400" dirty="0" smtClean="0">
                <a:effectLst/>
              </a:rPr>
              <a:t>interval of its </a:t>
            </a:r>
            <a:r>
              <a:rPr lang="en-US" altLang="hu-HU" sz="2400" dirty="0" smtClean="0">
                <a:effectLst/>
              </a:rPr>
              <a:t>values </a:t>
            </a:r>
            <a:r>
              <a:rPr lang="en-US" altLang="hu-HU" sz="2400" dirty="0" smtClean="0">
                <a:effectLst/>
              </a:rPr>
              <a:t>is: 0 ≤ </a:t>
            </a:r>
            <a:r>
              <a:rPr lang="en-US" altLang="hu-HU" sz="2400" i="1" dirty="0" smtClean="0">
                <a:effectLst/>
              </a:rPr>
              <a:t>H</a:t>
            </a:r>
            <a:r>
              <a:rPr lang="en-US" altLang="hu-HU" sz="2400" dirty="0" smtClean="0">
                <a:effectLst/>
              </a:rPr>
              <a:t> ≤ </a:t>
            </a:r>
            <a:r>
              <a:rPr lang="en-US" altLang="hu-HU" sz="2400" dirty="0" smtClean="0">
                <a:effectLst/>
              </a:rPr>
              <a:t>1</a:t>
            </a:r>
            <a:endParaRPr lang="hu-HU" altLang="hu-HU" sz="2400" dirty="0" smtClean="0">
              <a:effectLst/>
            </a:endParaRPr>
          </a:p>
          <a:p>
            <a:r>
              <a:rPr lang="hu-HU" altLang="hu-HU" sz="2400" dirty="0" err="1" smtClean="0">
                <a:effectLst/>
              </a:rPr>
              <a:t>Krugman</a:t>
            </a:r>
            <a:r>
              <a:rPr lang="hu-HU" altLang="hu-HU" sz="2400" dirty="0" smtClean="0">
                <a:effectLst/>
              </a:rPr>
              <a:t> index (</a:t>
            </a:r>
            <a:r>
              <a:rPr lang="hu-HU" altLang="hu-HU" sz="2400" dirty="0" err="1" smtClean="0">
                <a:effectLst/>
              </a:rPr>
              <a:t>book</a:t>
            </a:r>
            <a:r>
              <a:rPr lang="hu-HU" altLang="hu-HU" sz="2400" dirty="0" smtClean="0">
                <a:effectLst/>
              </a:rPr>
              <a:t> </a:t>
            </a:r>
            <a:r>
              <a:rPr lang="hu-HU" altLang="hu-HU" sz="2400" dirty="0" err="1" smtClean="0">
                <a:effectLst/>
              </a:rPr>
              <a:t>titled</a:t>
            </a:r>
            <a:r>
              <a:rPr lang="hu-HU" altLang="hu-HU" sz="2400" dirty="0" smtClean="0">
                <a:effectLst/>
              </a:rPr>
              <a:t> </a:t>
            </a:r>
            <a:r>
              <a:rPr lang="hu-HU" altLang="hu-HU" sz="2400" dirty="0" err="1" smtClean="0">
                <a:effectLst/>
              </a:rPr>
              <a:t>by</a:t>
            </a:r>
            <a:r>
              <a:rPr lang="hu-HU" altLang="hu-HU" sz="2400" dirty="0" smtClean="0">
                <a:effectLst/>
              </a:rPr>
              <a:t> </a:t>
            </a:r>
            <a:r>
              <a:rPr lang="hu-HU" altLang="hu-HU" sz="2400" dirty="0" err="1" smtClean="0">
                <a:effectLst/>
              </a:rPr>
              <a:t>Geography</a:t>
            </a:r>
            <a:r>
              <a:rPr lang="hu-HU" altLang="hu-HU" sz="2400" dirty="0" smtClean="0">
                <a:effectLst/>
              </a:rPr>
              <a:t> and Trade)</a:t>
            </a:r>
          </a:p>
          <a:p>
            <a:pPr lvl="1"/>
            <a:r>
              <a:rPr lang="en-US" altLang="hu-HU" sz="2000" dirty="0" smtClean="0">
                <a:effectLst/>
              </a:rPr>
              <a:t>If not divided by 2 </a:t>
            </a:r>
            <a:r>
              <a:rPr lang="en-US" altLang="hu-HU" sz="2000" dirty="0" smtClean="0">
                <a:effectLst/>
              </a:rPr>
              <a:t>(</a:t>
            </a:r>
            <a:r>
              <a:rPr lang="hu-HU" altLang="hu-HU" sz="2000" dirty="0" smtClean="0">
                <a:effectLst/>
              </a:rPr>
              <a:t>more </a:t>
            </a:r>
            <a:r>
              <a:rPr lang="hu-HU" altLang="hu-HU" sz="2000" dirty="0" err="1" smtClean="0">
                <a:effectLst/>
              </a:rPr>
              <a:t>difficult</a:t>
            </a:r>
            <a:r>
              <a:rPr lang="en-US" altLang="hu-HU" sz="2000" dirty="0" smtClean="0">
                <a:effectLst/>
              </a:rPr>
              <a:t> </a:t>
            </a:r>
            <a:r>
              <a:rPr lang="en-US" altLang="hu-HU" sz="2000" dirty="0" smtClean="0">
                <a:effectLst/>
              </a:rPr>
              <a:t>to interpret)</a:t>
            </a:r>
            <a:endParaRPr lang="hu-HU" altLang="hu-HU" sz="2000" dirty="0" smtClean="0">
              <a:effectLst/>
            </a:endParaRPr>
          </a:p>
          <a:p>
            <a:pPr lvl="1"/>
            <a:r>
              <a:rPr lang="pt-BR" altLang="hu-HU" sz="2000" dirty="0" smtClean="0">
                <a:effectLst/>
              </a:rPr>
              <a:t>0 ≤ </a:t>
            </a:r>
            <a:r>
              <a:rPr lang="pt-BR" altLang="hu-HU" sz="2000" i="1" dirty="0" smtClean="0">
                <a:effectLst/>
              </a:rPr>
              <a:t>H</a:t>
            </a:r>
            <a:r>
              <a:rPr lang="pt-BR" altLang="hu-HU" sz="2000" dirty="0" smtClean="0">
                <a:effectLst/>
              </a:rPr>
              <a:t> ≤ 200 </a:t>
            </a:r>
            <a:r>
              <a:rPr lang="pt-BR" altLang="hu-HU" sz="2000" dirty="0" smtClean="0">
                <a:effectLst/>
              </a:rPr>
              <a:t>(</a:t>
            </a:r>
            <a:r>
              <a:rPr lang="hu-HU" altLang="hu-HU" sz="2000" dirty="0" err="1" smtClean="0">
                <a:effectLst/>
              </a:rPr>
              <a:t>or</a:t>
            </a:r>
            <a:r>
              <a:rPr lang="pt-BR" altLang="hu-HU" sz="2000" dirty="0" smtClean="0">
                <a:effectLst/>
              </a:rPr>
              <a:t> </a:t>
            </a:r>
            <a:r>
              <a:rPr lang="pt-BR" altLang="hu-HU" sz="2000" dirty="0" smtClean="0">
                <a:effectLst/>
              </a:rPr>
              <a:t>0 ≤ </a:t>
            </a:r>
            <a:r>
              <a:rPr lang="pt-BR" altLang="hu-HU" sz="2000" i="1" dirty="0" smtClean="0">
                <a:effectLst/>
              </a:rPr>
              <a:t>H</a:t>
            </a:r>
            <a:r>
              <a:rPr lang="pt-BR" altLang="hu-HU" sz="2000" dirty="0" smtClean="0">
                <a:effectLst/>
              </a:rPr>
              <a:t> ≤ 2</a:t>
            </a:r>
            <a:r>
              <a:rPr lang="pt-BR" altLang="hu-HU" sz="2000" dirty="0" smtClean="0">
                <a:effectLst/>
              </a:rPr>
              <a:t>)</a:t>
            </a:r>
            <a:endParaRPr lang="pt-BR" altLang="hu-HU" sz="2000" dirty="0" smtClean="0">
              <a:effectLst/>
            </a:endParaRPr>
          </a:p>
        </p:txBody>
      </p:sp>
    </p:spTree>
    <p:extLst>
      <p:ext uri="{BB962C8B-B14F-4D97-AF65-F5344CB8AC3E}">
        <p14:creationId xmlns="" xmlns:p14="http://schemas.microsoft.com/office/powerpoint/2010/main" val="3232315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2C171ED-ECD9-4D43-9C79-0866D032324E}" type="slidenum">
              <a:rPr lang="hu-HU" altLang="hu-HU" sz="1000"/>
              <a:pPr algn="r" eaLnBrk="1" hangingPunct="1">
                <a:spcBef>
                  <a:spcPct val="0"/>
                </a:spcBef>
                <a:buClrTx/>
                <a:buSzTx/>
                <a:buFontTx/>
                <a:buNone/>
              </a:pPr>
              <a:t>19</a:t>
            </a:fld>
            <a:endParaRPr lang="hu-HU" altLang="hu-HU" sz="1000"/>
          </a:p>
        </p:txBody>
      </p:sp>
      <p:sp>
        <p:nvSpPr>
          <p:cNvPr id="792578" name="Rectangle 2"/>
          <p:cNvSpPr>
            <a:spLocks noGrp="1" noChangeArrowheads="1"/>
          </p:cNvSpPr>
          <p:nvPr>
            <p:ph type="title" idx="4294967295"/>
          </p:nvPr>
        </p:nvSpPr>
        <p:spPr>
          <a:xfrm>
            <a:off x="1169988" y="0"/>
            <a:ext cx="11022012" cy="1844675"/>
          </a:xfrm>
        </p:spPr>
        <p:txBody>
          <a:bodyPr/>
          <a:lstStyle/>
          <a:p>
            <a:pPr>
              <a:defRPr/>
            </a:pPr>
            <a:r>
              <a:rPr lang="hu-HU" altLang="hu-HU" sz="3600" dirty="0" err="1" smtClean="0">
                <a:solidFill>
                  <a:schemeClr val="hlink"/>
                </a:solidFill>
              </a:rPr>
              <a:t>Options</a:t>
            </a:r>
            <a:r>
              <a:rPr lang="hu-HU" altLang="hu-HU" sz="3600" dirty="0" smtClean="0">
                <a:solidFill>
                  <a:schemeClr val="hlink"/>
                </a:solidFill>
              </a:rPr>
              <a:t> of </a:t>
            </a:r>
            <a:r>
              <a:rPr lang="hu-HU" altLang="hu-HU" sz="3600" dirty="0" err="1" smtClean="0">
                <a:solidFill>
                  <a:schemeClr val="hlink"/>
                </a:solidFill>
              </a:rPr>
              <a:t>examination</a:t>
            </a:r>
            <a:r>
              <a:rPr lang="hu-HU" altLang="hu-HU" sz="3600" dirty="0" smtClean="0">
                <a:solidFill>
                  <a:schemeClr val="hlink"/>
                </a:solidFill>
              </a:rPr>
              <a:t> </a:t>
            </a:r>
            <a:r>
              <a:rPr lang="hu-HU" altLang="hu-HU" sz="3600" dirty="0" err="1" smtClean="0">
                <a:solidFill>
                  <a:schemeClr val="hlink"/>
                </a:solidFill>
              </a:rPr>
              <a:t>for</a:t>
            </a:r>
            <a:r>
              <a:rPr lang="hu-HU" altLang="hu-HU" sz="3600" dirty="0" smtClean="0">
                <a:solidFill>
                  <a:schemeClr val="hlink"/>
                </a:solidFill>
              </a:rPr>
              <a:t> Hoover index</a:t>
            </a:r>
            <a:endParaRPr lang="en-GB" altLang="hu-HU" sz="3600" dirty="0">
              <a:solidFill>
                <a:schemeClr val="hlink"/>
              </a:solidFill>
            </a:endParaRPr>
          </a:p>
        </p:txBody>
      </p:sp>
      <p:sp>
        <p:nvSpPr>
          <p:cNvPr id="6148" name="Rectangle 3"/>
          <p:cNvSpPr>
            <a:spLocks noGrp="1" noChangeArrowheads="1"/>
          </p:cNvSpPr>
          <p:nvPr>
            <p:ph type="body" sz="half" idx="4294967295"/>
          </p:nvPr>
        </p:nvSpPr>
        <p:spPr>
          <a:xfrm>
            <a:off x="1169988" y="1844675"/>
            <a:ext cx="11022012"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hu-HU" altLang="hu-HU" sz="2400" dirty="0" err="1" smtClean="0">
                <a:effectLst/>
              </a:rPr>
              <a:t>Example</a:t>
            </a:r>
            <a:r>
              <a:rPr lang="hu-HU" altLang="hu-HU" sz="2400" dirty="0" smtClean="0">
                <a:effectLst/>
              </a:rPr>
              <a:t> </a:t>
            </a:r>
            <a:r>
              <a:rPr lang="hu-HU" altLang="hu-HU" sz="2400" dirty="0" err="1" smtClean="0">
                <a:effectLst/>
              </a:rPr>
              <a:t>for</a:t>
            </a:r>
            <a:r>
              <a:rPr lang="hu-HU" altLang="hu-HU" sz="2400" dirty="0" smtClean="0">
                <a:effectLst/>
              </a:rPr>
              <a:t> </a:t>
            </a:r>
            <a:r>
              <a:rPr lang="hu-HU" altLang="hu-HU" sz="2400" dirty="0" err="1" smtClean="0">
                <a:effectLst/>
              </a:rPr>
              <a:t>the</a:t>
            </a:r>
            <a:r>
              <a:rPr lang="hu-HU" altLang="hu-HU" sz="2400" dirty="0" smtClean="0">
                <a:effectLst/>
              </a:rPr>
              <a:t> </a:t>
            </a:r>
            <a:r>
              <a:rPr lang="hu-HU" altLang="hu-HU" sz="2400" dirty="0" err="1" smtClean="0">
                <a:effectLst/>
              </a:rPr>
              <a:t>parameters</a:t>
            </a:r>
            <a:r>
              <a:rPr lang="hu-HU" altLang="hu-HU" sz="2400" dirty="0" smtClean="0">
                <a:effectLst/>
              </a:rPr>
              <a:t> of a Hoover index </a:t>
            </a:r>
            <a:r>
              <a:rPr lang="hu-HU" altLang="hu-HU" sz="2400" dirty="0" err="1" smtClean="0">
                <a:effectLst/>
              </a:rPr>
              <a:t>calculation</a:t>
            </a:r>
            <a:endParaRPr lang="hu-HU" altLang="hu-HU" sz="2400" dirty="0" smtClean="0">
              <a:effectLst/>
            </a:endParaRPr>
          </a:p>
          <a:p>
            <a:pPr lvl="1"/>
            <a:r>
              <a:rPr lang="hu-HU" altLang="hu-HU" sz="2000" dirty="0" err="1" smtClean="0">
                <a:effectLst/>
              </a:rPr>
              <a:t>Area</a:t>
            </a:r>
            <a:r>
              <a:rPr lang="hu-HU" altLang="hu-HU" sz="2000" dirty="0" smtClean="0">
                <a:effectLst/>
              </a:rPr>
              <a:t>: Hungary</a:t>
            </a:r>
          </a:p>
          <a:p>
            <a:pPr lvl="1"/>
            <a:r>
              <a:rPr lang="hu-HU" altLang="hu-HU" sz="2000" dirty="0" smtClean="0">
                <a:effectLst/>
              </a:rPr>
              <a:t>Time </a:t>
            </a:r>
            <a:r>
              <a:rPr lang="hu-HU" altLang="hu-HU" sz="2000" dirty="0" err="1" smtClean="0">
                <a:effectLst/>
              </a:rPr>
              <a:t>state</a:t>
            </a:r>
            <a:r>
              <a:rPr lang="hu-HU" altLang="hu-HU" sz="2000" dirty="0" smtClean="0">
                <a:effectLst/>
              </a:rPr>
              <a:t>: 2020</a:t>
            </a:r>
          </a:p>
          <a:p>
            <a:pPr lvl="1"/>
            <a:r>
              <a:rPr lang="hu-HU" altLang="hu-HU" sz="2000" dirty="0" err="1" smtClean="0">
                <a:effectLst/>
              </a:rPr>
              <a:t>Indicator</a:t>
            </a:r>
            <a:r>
              <a:rPr lang="hu-HU" altLang="hu-HU" sz="2000" dirty="0" smtClean="0">
                <a:effectLst/>
              </a:rPr>
              <a:t>: </a:t>
            </a:r>
            <a:r>
              <a:rPr lang="hu-HU" altLang="hu-HU" sz="2000" dirty="0" err="1" smtClean="0">
                <a:effectLst/>
              </a:rPr>
              <a:t>income</a:t>
            </a:r>
            <a:r>
              <a:rPr lang="hu-HU" altLang="hu-HU" sz="2000" dirty="0" smtClean="0">
                <a:effectLst/>
              </a:rPr>
              <a:t>–</a:t>
            </a:r>
            <a:r>
              <a:rPr lang="hu-HU" altLang="hu-HU" sz="2000" dirty="0" err="1" smtClean="0">
                <a:effectLst/>
              </a:rPr>
              <a:t>population</a:t>
            </a:r>
            <a:endParaRPr lang="hu-HU" altLang="hu-HU" sz="2000" dirty="0" smtClean="0">
              <a:effectLst/>
            </a:endParaRPr>
          </a:p>
          <a:p>
            <a:pPr lvl="1"/>
            <a:r>
              <a:rPr lang="hu-HU" altLang="hu-HU" sz="2000" dirty="0" err="1" smtClean="0">
                <a:effectLst/>
              </a:rPr>
              <a:t>Territorial</a:t>
            </a:r>
            <a:r>
              <a:rPr lang="hu-HU" altLang="hu-HU" sz="2000" dirty="0" smtClean="0">
                <a:effectLst/>
              </a:rPr>
              <a:t> </a:t>
            </a:r>
            <a:r>
              <a:rPr lang="hu-HU" altLang="hu-HU" sz="2000" dirty="0" err="1" smtClean="0">
                <a:effectLst/>
              </a:rPr>
              <a:t>level</a:t>
            </a:r>
            <a:r>
              <a:rPr lang="hu-HU" altLang="hu-HU" sz="2000" dirty="0" smtClean="0">
                <a:effectLst/>
              </a:rPr>
              <a:t>: </a:t>
            </a:r>
            <a:r>
              <a:rPr lang="hu-HU" altLang="hu-HU" sz="2000" dirty="0" err="1" smtClean="0">
                <a:effectLst/>
              </a:rPr>
              <a:t>at</a:t>
            </a:r>
            <a:r>
              <a:rPr lang="hu-HU" altLang="hu-HU" sz="2000" dirty="0" smtClean="0">
                <a:effectLst/>
              </a:rPr>
              <a:t> </a:t>
            </a:r>
            <a:r>
              <a:rPr lang="hu-HU" altLang="hu-HU" sz="2000" dirty="0" err="1" smtClean="0">
                <a:effectLst/>
              </a:rPr>
              <a:t>county-level</a:t>
            </a:r>
            <a:endParaRPr lang="hu-HU" altLang="hu-HU" sz="2000" dirty="0" smtClean="0">
              <a:effectLst/>
            </a:endParaRPr>
          </a:p>
          <a:p>
            <a:r>
              <a:rPr lang="hu-HU" altLang="hu-HU" sz="2400" dirty="0" err="1" smtClean="0">
                <a:effectLst/>
              </a:rPr>
              <a:t>One</a:t>
            </a:r>
            <a:r>
              <a:rPr lang="hu-HU" altLang="hu-HU" sz="2400" dirty="0" smtClean="0">
                <a:effectLst/>
              </a:rPr>
              <a:t> </a:t>
            </a:r>
            <a:r>
              <a:rPr lang="hu-HU" altLang="hu-HU" sz="2400" dirty="0" err="1" smtClean="0">
                <a:effectLst/>
              </a:rPr>
              <a:t>single</a:t>
            </a:r>
            <a:r>
              <a:rPr lang="hu-HU" altLang="hu-HU" sz="2400" dirty="0" smtClean="0">
                <a:effectLst/>
              </a:rPr>
              <a:t> </a:t>
            </a:r>
            <a:r>
              <a:rPr lang="hu-HU" altLang="hu-HU" sz="2400" dirty="0" err="1" smtClean="0">
                <a:effectLst/>
              </a:rPr>
              <a:t>calculation</a:t>
            </a:r>
            <a:r>
              <a:rPr lang="hu-HU" altLang="hu-HU" sz="2400" dirty="0" smtClean="0">
                <a:effectLst/>
              </a:rPr>
              <a:t> </a:t>
            </a:r>
            <a:r>
              <a:rPr lang="hu-HU" altLang="hu-HU" sz="2400" dirty="0" err="1" smtClean="0">
                <a:effectLst/>
              </a:rPr>
              <a:t>itself</a:t>
            </a:r>
            <a:r>
              <a:rPr lang="hu-HU" altLang="hu-HU" sz="2400" dirty="0" smtClean="0">
                <a:effectLst/>
              </a:rPr>
              <a:t> is </a:t>
            </a:r>
            <a:r>
              <a:rPr lang="hu-HU" altLang="hu-HU" sz="2400" dirty="0" err="1" smtClean="0">
                <a:effectLst/>
              </a:rPr>
              <a:t>usually</a:t>
            </a:r>
            <a:r>
              <a:rPr lang="hu-HU" altLang="hu-HU" sz="2400" dirty="0" smtClean="0">
                <a:effectLst/>
              </a:rPr>
              <a:t> </a:t>
            </a:r>
            <a:r>
              <a:rPr lang="hu-HU" altLang="hu-HU" sz="2400" dirty="0" err="1" smtClean="0">
                <a:effectLst/>
              </a:rPr>
              <a:t>few</a:t>
            </a:r>
            <a:r>
              <a:rPr lang="hu-HU" altLang="hu-HU" sz="2400" dirty="0" smtClean="0">
                <a:effectLst/>
              </a:rPr>
              <a:t> </a:t>
            </a:r>
            <a:r>
              <a:rPr lang="hu-HU" altLang="hu-HU" sz="2400" dirty="0" smtClean="0">
                <a:effectLst/>
                <a:sym typeface="Wingdings" pitchFamily="2" charset="2"/>
              </a:rPr>
              <a:t> a </a:t>
            </a:r>
            <a:r>
              <a:rPr lang="hu-HU" altLang="hu-HU" sz="2400" dirty="0" err="1" smtClean="0">
                <a:effectLst/>
                <a:sym typeface="Wingdings" pitchFamily="2" charset="2"/>
              </a:rPr>
              <a:t>comparison</a:t>
            </a:r>
            <a:r>
              <a:rPr lang="hu-HU" altLang="hu-HU" sz="2400" dirty="0" smtClean="0">
                <a:effectLst/>
                <a:sym typeface="Wingdings" pitchFamily="2" charset="2"/>
              </a:rPr>
              <a:t> is </a:t>
            </a:r>
            <a:r>
              <a:rPr lang="hu-HU" altLang="hu-HU" sz="2400" dirty="0" err="1" smtClean="0">
                <a:effectLst/>
                <a:sym typeface="Wingdings" pitchFamily="2" charset="2"/>
              </a:rPr>
              <a:t>needed</a:t>
            </a:r>
            <a:r>
              <a:rPr lang="hu-HU" altLang="hu-HU" sz="2400" dirty="0" smtClean="0">
                <a:effectLst/>
              </a:rPr>
              <a:t> </a:t>
            </a:r>
          </a:p>
          <a:p>
            <a:pPr lvl="1"/>
            <a:r>
              <a:rPr lang="hu-HU" altLang="hu-HU" sz="2000" dirty="0" err="1" smtClean="0">
                <a:effectLst/>
              </a:rPr>
              <a:t>Between</a:t>
            </a:r>
            <a:r>
              <a:rPr lang="hu-HU" altLang="hu-HU" sz="2000" dirty="0" smtClean="0">
                <a:effectLst/>
              </a:rPr>
              <a:t> </a:t>
            </a:r>
            <a:r>
              <a:rPr lang="hu-HU" altLang="hu-HU" sz="2000" dirty="0" err="1" smtClean="0">
                <a:effectLst/>
              </a:rPr>
              <a:t>areas</a:t>
            </a:r>
            <a:r>
              <a:rPr lang="hu-HU" altLang="hu-HU" sz="2000" dirty="0" smtClean="0">
                <a:effectLst/>
              </a:rPr>
              <a:t>: </a:t>
            </a:r>
            <a:r>
              <a:rPr lang="hu-HU" altLang="hu-HU" sz="2000" dirty="0" err="1" smtClean="0">
                <a:effectLst/>
              </a:rPr>
              <a:t>e.g</a:t>
            </a:r>
            <a:r>
              <a:rPr lang="hu-HU" altLang="hu-HU" sz="2000" dirty="0" smtClean="0">
                <a:effectLst/>
              </a:rPr>
              <a:t>. </a:t>
            </a:r>
            <a:r>
              <a:rPr lang="hu-HU" altLang="hu-HU" sz="2000" dirty="0" err="1" smtClean="0">
                <a:effectLst/>
              </a:rPr>
              <a:t>t</a:t>
            </a:r>
            <a:r>
              <a:rPr lang="hu-HU" altLang="hu-HU" sz="2000" dirty="0" err="1" smtClean="0">
                <a:effectLst/>
              </a:rPr>
              <a:t>o</a:t>
            </a:r>
            <a:r>
              <a:rPr lang="hu-HU" altLang="hu-HU" sz="2000" dirty="0" smtClean="0">
                <a:effectLst/>
              </a:rPr>
              <a:t> </a:t>
            </a:r>
            <a:r>
              <a:rPr lang="hu-HU" altLang="hu-HU" sz="2000" dirty="0" err="1" smtClean="0">
                <a:effectLst/>
              </a:rPr>
              <a:t>Slovakia</a:t>
            </a:r>
            <a:endParaRPr lang="hu-HU" altLang="hu-HU" sz="2000" dirty="0" smtClean="0">
              <a:effectLst/>
            </a:endParaRPr>
          </a:p>
          <a:p>
            <a:pPr lvl="1"/>
            <a:r>
              <a:rPr lang="hu-HU" altLang="hu-HU" sz="2000" dirty="0" err="1" smtClean="0">
                <a:effectLst/>
              </a:rPr>
              <a:t>Between</a:t>
            </a:r>
            <a:r>
              <a:rPr lang="hu-HU" altLang="hu-HU" sz="2000" dirty="0" smtClean="0">
                <a:effectLst/>
              </a:rPr>
              <a:t> </a:t>
            </a:r>
            <a:r>
              <a:rPr lang="hu-HU" altLang="hu-HU" sz="2000" dirty="0" err="1" smtClean="0">
                <a:effectLst/>
              </a:rPr>
              <a:t>time</a:t>
            </a:r>
            <a:r>
              <a:rPr lang="hu-HU" altLang="hu-HU" sz="2000" dirty="0" smtClean="0">
                <a:effectLst/>
              </a:rPr>
              <a:t> </a:t>
            </a:r>
            <a:r>
              <a:rPr lang="hu-HU" altLang="hu-HU" sz="2000" dirty="0" err="1" smtClean="0">
                <a:effectLst/>
              </a:rPr>
              <a:t>states</a:t>
            </a:r>
            <a:r>
              <a:rPr lang="hu-HU" altLang="hu-HU" sz="2000" dirty="0" smtClean="0">
                <a:effectLst/>
              </a:rPr>
              <a:t>: </a:t>
            </a:r>
            <a:r>
              <a:rPr lang="hu-HU" altLang="hu-HU" sz="2000" dirty="0" err="1" smtClean="0">
                <a:effectLst/>
              </a:rPr>
              <a:t>e.g</a:t>
            </a:r>
            <a:r>
              <a:rPr lang="hu-HU" altLang="hu-HU" sz="2000" dirty="0" smtClean="0">
                <a:effectLst/>
              </a:rPr>
              <a:t>. </a:t>
            </a:r>
            <a:r>
              <a:rPr lang="hu-HU" altLang="hu-HU" sz="2000" dirty="0" err="1" smtClean="0">
                <a:effectLst/>
              </a:rPr>
              <a:t>also</a:t>
            </a:r>
            <a:r>
              <a:rPr lang="hu-HU" altLang="hu-HU" sz="2000" dirty="0" smtClean="0">
                <a:effectLst/>
              </a:rPr>
              <a:t> </a:t>
            </a:r>
            <a:r>
              <a:rPr lang="hu-HU" altLang="hu-HU" sz="2000" dirty="0" err="1" smtClean="0">
                <a:effectLst/>
              </a:rPr>
              <a:t>for</a:t>
            </a:r>
            <a:r>
              <a:rPr lang="hu-HU" altLang="hu-HU" sz="2000" dirty="0" smtClean="0">
                <a:effectLst/>
              </a:rPr>
              <a:t> 1990</a:t>
            </a:r>
          </a:p>
          <a:p>
            <a:pPr lvl="1"/>
            <a:r>
              <a:rPr lang="hu-HU" altLang="hu-HU" sz="2000" dirty="0" err="1" smtClean="0">
                <a:effectLst/>
              </a:rPr>
              <a:t>Between</a:t>
            </a:r>
            <a:r>
              <a:rPr lang="hu-HU" altLang="hu-HU" sz="2000" dirty="0" smtClean="0">
                <a:effectLst/>
              </a:rPr>
              <a:t> </a:t>
            </a:r>
            <a:r>
              <a:rPr lang="hu-HU" altLang="hu-HU" sz="2000" dirty="0" err="1" smtClean="0">
                <a:effectLst/>
              </a:rPr>
              <a:t>indicators</a:t>
            </a:r>
            <a:r>
              <a:rPr lang="hu-HU" altLang="hu-HU" sz="2000" dirty="0" smtClean="0">
                <a:effectLst/>
              </a:rPr>
              <a:t>: </a:t>
            </a:r>
            <a:r>
              <a:rPr lang="hu-HU" altLang="hu-HU" sz="2000" dirty="0" err="1" smtClean="0">
                <a:effectLst/>
              </a:rPr>
              <a:t>e.g</a:t>
            </a:r>
            <a:r>
              <a:rPr lang="hu-HU" altLang="hu-HU" sz="2000" dirty="0" smtClean="0">
                <a:effectLst/>
              </a:rPr>
              <a:t>. </a:t>
            </a:r>
            <a:r>
              <a:rPr lang="hu-HU" altLang="hu-HU" sz="2000" dirty="0" err="1" smtClean="0">
                <a:effectLst/>
              </a:rPr>
              <a:t>also</a:t>
            </a:r>
            <a:r>
              <a:rPr lang="hu-HU" altLang="hu-HU" sz="2000" dirty="0" smtClean="0">
                <a:effectLst/>
              </a:rPr>
              <a:t> </a:t>
            </a:r>
            <a:r>
              <a:rPr lang="hu-HU" altLang="hu-HU" sz="2000" dirty="0" err="1" smtClean="0">
                <a:effectLst/>
              </a:rPr>
              <a:t>between</a:t>
            </a:r>
            <a:r>
              <a:rPr lang="hu-HU" altLang="hu-HU" sz="2000" dirty="0" smtClean="0">
                <a:effectLst/>
              </a:rPr>
              <a:t> </a:t>
            </a:r>
            <a:r>
              <a:rPr lang="hu-HU" altLang="hu-HU" sz="2000" dirty="0" err="1" smtClean="0">
                <a:effectLst/>
              </a:rPr>
              <a:t>car</a:t>
            </a:r>
            <a:r>
              <a:rPr lang="hu-HU" altLang="hu-HU" sz="2000" dirty="0" smtClean="0">
                <a:effectLst/>
              </a:rPr>
              <a:t>–</a:t>
            </a:r>
            <a:r>
              <a:rPr lang="hu-HU" altLang="hu-HU" sz="2000" dirty="0" err="1" smtClean="0">
                <a:effectLst/>
              </a:rPr>
              <a:t>population</a:t>
            </a:r>
            <a:endParaRPr lang="hu-HU" altLang="hu-HU" sz="2000" dirty="0" smtClean="0">
              <a:effectLst/>
            </a:endParaRPr>
          </a:p>
          <a:p>
            <a:pPr lvl="1"/>
            <a:r>
              <a:rPr lang="hu-HU" altLang="hu-HU" sz="2000" dirty="0" err="1" smtClean="0">
                <a:effectLst/>
              </a:rPr>
              <a:t>Between</a:t>
            </a:r>
            <a:r>
              <a:rPr lang="hu-HU" altLang="hu-HU" sz="2000" dirty="0" smtClean="0">
                <a:effectLst/>
              </a:rPr>
              <a:t> </a:t>
            </a:r>
            <a:r>
              <a:rPr lang="hu-HU" altLang="hu-HU" sz="2000" dirty="0" err="1" smtClean="0">
                <a:effectLst/>
              </a:rPr>
              <a:t>territorial</a:t>
            </a:r>
            <a:r>
              <a:rPr lang="hu-HU" altLang="hu-HU" sz="2000" dirty="0" smtClean="0">
                <a:effectLst/>
              </a:rPr>
              <a:t> </a:t>
            </a:r>
            <a:r>
              <a:rPr lang="hu-HU" altLang="hu-HU" sz="2000" dirty="0" err="1" smtClean="0">
                <a:effectLst/>
              </a:rPr>
              <a:t>levels</a:t>
            </a:r>
            <a:r>
              <a:rPr lang="hu-HU" altLang="hu-HU" sz="2000" dirty="0" smtClean="0">
                <a:effectLst/>
              </a:rPr>
              <a:t> </a:t>
            </a:r>
            <a:r>
              <a:rPr lang="hu-HU" altLang="hu-HU" sz="2000" dirty="0" smtClean="0">
                <a:effectLst/>
              </a:rPr>
              <a:t>(</a:t>
            </a:r>
            <a:r>
              <a:rPr lang="hu-HU" altLang="hu-HU" sz="2000" dirty="0" err="1" smtClean="0">
                <a:effectLst/>
              </a:rPr>
              <a:t>speciality</a:t>
            </a:r>
            <a:r>
              <a:rPr lang="hu-HU" altLang="hu-HU" sz="2000" dirty="0" smtClean="0">
                <a:effectLst/>
              </a:rPr>
              <a:t> of Hoover index): </a:t>
            </a:r>
            <a:r>
              <a:rPr lang="hu-HU" altLang="hu-HU" sz="2000" dirty="0" err="1" smtClean="0">
                <a:effectLst/>
              </a:rPr>
              <a:t>e.g</a:t>
            </a:r>
            <a:r>
              <a:rPr lang="hu-HU" altLang="hu-HU" sz="2000" dirty="0" smtClean="0">
                <a:effectLst/>
              </a:rPr>
              <a:t>. </a:t>
            </a:r>
            <a:r>
              <a:rPr lang="hu-HU" altLang="hu-HU" sz="2000" dirty="0" err="1" smtClean="0">
                <a:effectLst/>
              </a:rPr>
              <a:t>also</a:t>
            </a:r>
            <a:r>
              <a:rPr lang="hu-HU" altLang="hu-HU" sz="2000" dirty="0" smtClean="0">
                <a:effectLst/>
              </a:rPr>
              <a:t> </a:t>
            </a:r>
            <a:r>
              <a:rPr lang="hu-HU" altLang="hu-HU" sz="2000" dirty="0" err="1" smtClean="0">
                <a:effectLst/>
              </a:rPr>
              <a:t>at</a:t>
            </a:r>
            <a:r>
              <a:rPr lang="hu-HU" altLang="hu-HU" sz="2000" dirty="0" smtClean="0">
                <a:effectLst/>
              </a:rPr>
              <a:t> </a:t>
            </a:r>
            <a:r>
              <a:rPr lang="hu-HU" altLang="hu-HU" sz="2000" dirty="0" err="1" smtClean="0">
                <a:effectLst/>
              </a:rPr>
              <a:t>settlement-level</a:t>
            </a:r>
            <a:endParaRPr lang="hu-HU" altLang="hu-HU" sz="2000" dirty="0" smtClean="0">
              <a:effectLst/>
            </a:endParaRPr>
          </a:p>
        </p:txBody>
      </p:sp>
    </p:spTree>
    <p:extLst>
      <p:ext uri="{BB962C8B-B14F-4D97-AF65-F5344CB8AC3E}">
        <p14:creationId xmlns="" xmlns:p14="http://schemas.microsoft.com/office/powerpoint/2010/main" val="3232315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2C171ED-ECD9-4D43-9C79-0866D032324E}" type="slidenum">
              <a:rPr lang="hu-HU" altLang="hu-HU" sz="1000"/>
              <a:pPr algn="r" eaLnBrk="1" hangingPunct="1">
                <a:spcBef>
                  <a:spcPct val="0"/>
                </a:spcBef>
                <a:buClrTx/>
                <a:buSzTx/>
                <a:buFontTx/>
                <a:buNone/>
              </a:pPr>
              <a:t>2</a:t>
            </a:fld>
            <a:endParaRPr lang="hu-HU" altLang="hu-HU" sz="1000"/>
          </a:p>
        </p:txBody>
      </p:sp>
      <p:sp>
        <p:nvSpPr>
          <p:cNvPr id="792578" name="Rectangle 2"/>
          <p:cNvSpPr>
            <a:spLocks noGrp="1" noChangeArrowheads="1"/>
          </p:cNvSpPr>
          <p:nvPr>
            <p:ph type="title" idx="4294967295"/>
          </p:nvPr>
        </p:nvSpPr>
        <p:spPr>
          <a:xfrm>
            <a:off x="1169988" y="0"/>
            <a:ext cx="11022012" cy="1844675"/>
          </a:xfrm>
        </p:spPr>
        <p:txBody>
          <a:bodyPr/>
          <a:lstStyle/>
          <a:p>
            <a:pPr>
              <a:defRPr/>
            </a:pPr>
            <a:r>
              <a:rPr lang="en-US" altLang="hu-HU" sz="3600" dirty="0">
                <a:solidFill>
                  <a:schemeClr val="hlink"/>
                </a:solidFill>
              </a:rPr>
              <a:t>Inequality indexes measuring regional </a:t>
            </a:r>
            <a:r>
              <a:rPr lang="en-US" altLang="hu-HU" sz="3600" dirty="0" smtClean="0">
                <a:solidFill>
                  <a:schemeClr val="hlink"/>
                </a:solidFill>
              </a:rPr>
              <a:t>distribution</a:t>
            </a:r>
            <a:endParaRPr lang="en-GB" altLang="hu-HU" sz="3600" dirty="0">
              <a:solidFill>
                <a:schemeClr val="hlink"/>
              </a:solidFill>
            </a:endParaRPr>
          </a:p>
        </p:txBody>
      </p:sp>
      <p:sp>
        <p:nvSpPr>
          <p:cNvPr id="6148" name="Rectangle 3"/>
          <p:cNvSpPr>
            <a:spLocks noGrp="1" noChangeArrowheads="1"/>
          </p:cNvSpPr>
          <p:nvPr>
            <p:ph type="body" sz="half" idx="4294967295"/>
          </p:nvPr>
        </p:nvSpPr>
        <p:spPr>
          <a:xfrm>
            <a:off x="1169988" y="1844675"/>
            <a:ext cx="11022012"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ltLang="hu-HU" sz="2400" dirty="0" err="1" smtClean="0">
                <a:effectLst/>
              </a:rPr>
              <a:t>Herfindahl</a:t>
            </a:r>
            <a:r>
              <a:rPr lang="en-GB" altLang="hu-HU" sz="2400" dirty="0" smtClean="0">
                <a:effectLst/>
              </a:rPr>
              <a:t>–Hirschman index: for the measurement of the geographical concentration of a phenomenon</a:t>
            </a:r>
          </a:p>
          <a:p>
            <a:pPr marL="914400" lvl="1" indent="-457200">
              <a:lnSpc>
                <a:spcPct val="90000"/>
              </a:lnSpc>
              <a:buFont typeface="+mj-lt"/>
              <a:buAutoNum type="arabicPeriod"/>
            </a:pPr>
            <a:r>
              <a:rPr lang="en-GB" altLang="hu-HU" sz="2000" dirty="0" smtClean="0">
                <a:effectLst/>
              </a:rPr>
              <a:t>Regional data series </a:t>
            </a:r>
            <a:r>
              <a:rPr lang="en-GB" altLang="hu-HU" sz="2000" dirty="0" smtClean="0">
                <a:effectLst/>
                <a:sym typeface="Wingdings" panose="05000000000000000000" pitchFamily="2" charset="2"/>
              </a:rPr>
              <a:t> g</a:t>
            </a:r>
            <a:r>
              <a:rPr lang="en-GB" altLang="hu-HU" sz="2000" dirty="0" smtClean="0">
                <a:effectLst/>
              </a:rPr>
              <a:t>eographical concentration</a:t>
            </a:r>
          </a:p>
          <a:p>
            <a:pPr marL="914400" lvl="1" indent="-457200">
              <a:lnSpc>
                <a:spcPct val="90000"/>
              </a:lnSpc>
              <a:buFont typeface="+mj-lt"/>
              <a:buAutoNum type="arabicPeriod"/>
            </a:pPr>
            <a:r>
              <a:rPr lang="en-GB" altLang="hu-HU" sz="2000" dirty="0" smtClean="0">
                <a:effectLst/>
              </a:rPr>
              <a:t>Branch statistics </a:t>
            </a:r>
            <a:r>
              <a:rPr lang="en-GB" altLang="hu-HU" sz="2000" dirty="0" smtClean="0">
                <a:effectLst/>
                <a:sym typeface="Wingdings" panose="05000000000000000000" pitchFamily="2" charset="2"/>
              </a:rPr>
              <a:t> e</a:t>
            </a:r>
            <a:r>
              <a:rPr lang="en-GB" altLang="hu-HU" sz="2000" dirty="0" smtClean="0">
                <a:effectLst/>
              </a:rPr>
              <a:t>conomic concentration</a:t>
            </a:r>
          </a:p>
          <a:p>
            <a:pPr marL="914400" lvl="1" indent="-457200">
              <a:lnSpc>
                <a:spcPct val="90000"/>
              </a:lnSpc>
              <a:buFont typeface="+mj-lt"/>
              <a:buAutoNum type="arabicPeriod"/>
            </a:pPr>
            <a:r>
              <a:rPr lang="en-GB" altLang="hu-HU" sz="2000" dirty="0" smtClean="0">
                <a:effectLst/>
              </a:rPr>
              <a:t>Social statistics </a:t>
            </a:r>
            <a:r>
              <a:rPr lang="en-GB" altLang="hu-HU" sz="2000" dirty="0" smtClean="0">
                <a:effectLst/>
                <a:sym typeface="Wingdings" panose="05000000000000000000" pitchFamily="2" charset="2"/>
              </a:rPr>
              <a:t> social concentration</a:t>
            </a:r>
            <a:endParaRPr lang="en-GB" altLang="hu-HU" sz="2400" dirty="0" smtClean="0">
              <a:effectLst/>
            </a:endParaRPr>
          </a:p>
          <a:p>
            <a:pPr lvl="1"/>
            <a:r>
              <a:rPr lang="en-GB" altLang="hu-HU" sz="2000" dirty="0" smtClean="0">
                <a:effectLst/>
              </a:rPr>
              <a:t>Evenly or concentrated distribution of 1 absolute indicator?</a:t>
            </a:r>
          </a:p>
          <a:p>
            <a:r>
              <a:rPr lang="en-GB" altLang="hu-HU" sz="2400" dirty="0" smtClean="0">
                <a:effectLst/>
              </a:rPr>
              <a:t>Hoover index: for the comparison of regional distributions of two phenomenon</a:t>
            </a:r>
          </a:p>
          <a:p>
            <a:pPr lvl="1"/>
            <a:r>
              <a:rPr lang="en-GB" altLang="hu-HU" sz="2000" dirty="0" smtClean="0">
                <a:effectLst/>
              </a:rPr>
              <a:t>Similar or dissimilar distribution of 2 absolute indicators?</a:t>
            </a:r>
          </a:p>
          <a:p>
            <a:pPr lvl="1"/>
            <a:r>
              <a:rPr lang="en-GB" altLang="hu-HU" sz="2000" dirty="0" smtClean="0">
                <a:effectLst/>
              </a:rPr>
              <a:t>Low or high inequality of 1 relative indicator?</a:t>
            </a:r>
          </a:p>
        </p:txBody>
      </p:sp>
    </p:spTree>
    <p:extLst>
      <p:ext uri="{BB962C8B-B14F-4D97-AF65-F5344CB8AC3E}">
        <p14:creationId xmlns="" xmlns:p14="http://schemas.microsoft.com/office/powerpoint/2010/main" val="3232315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2C171ED-ECD9-4D43-9C79-0866D032324E}" type="slidenum">
              <a:rPr lang="hu-HU" altLang="hu-HU" sz="1000"/>
              <a:pPr algn="r" eaLnBrk="1" hangingPunct="1">
                <a:spcBef>
                  <a:spcPct val="0"/>
                </a:spcBef>
                <a:buClrTx/>
                <a:buSzTx/>
                <a:buFontTx/>
                <a:buNone/>
              </a:pPr>
              <a:t>20</a:t>
            </a:fld>
            <a:endParaRPr lang="hu-HU" altLang="hu-HU" sz="1000"/>
          </a:p>
        </p:txBody>
      </p:sp>
      <p:sp>
        <p:nvSpPr>
          <p:cNvPr id="792578" name="Rectangle 2"/>
          <p:cNvSpPr>
            <a:spLocks noGrp="1" noChangeArrowheads="1"/>
          </p:cNvSpPr>
          <p:nvPr>
            <p:ph type="title" idx="4294967295"/>
          </p:nvPr>
        </p:nvSpPr>
        <p:spPr>
          <a:xfrm>
            <a:off x="1169988" y="0"/>
            <a:ext cx="11022012" cy="1844675"/>
          </a:xfrm>
        </p:spPr>
        <p:txBody>
          <a:bodyPr/>
          <a:lstStyle/>
          <a:p>
            <a:pPr>
              <a:defRPr/>
            </a:pPr>
            <a:r>
              <a:rPr lang="hu-HU" altLang="hu-HU" sz="3600" dirty="0" err="1" smtClean="0">
                <a:solidFill>
                  <a:schemeClr val="hlink"/>
                </a:solidFill>
              </a:rPr>
              <a:t>Different</a:t>
            </a:r>
            <a:r>
              <a:rPr lang="hu-HU" altLang="hu-HU" sz="3600" dirty="0" smtClean="0">
                <a:solidFill>
                  <a:schemeClr val="hlink"/>
                </a:solidFill>
              </a:rPr>
              <a:t> </a:t>
            </a:r>
            <a:r>
              <a:rPr lang="hu-HU" altLang="hu-HU" sz="3600" dirty="0" err="1" smtClean="0">
                <a:solidFill>
                  <a:schemeClr val="hlink"/>
                </a:solidFill>
              </a:rPr>
              <a:t>territorial</a:t>
            </a:r>
            <a:r>
              <a:rPr lang="hu-HU" altLang="hu-HU" sz="3600" dirty="0" smtClean="0">
                <a:solidFill>
                  <a:schemeClr val="hlink"/>
                </a:solidFill>
              </a:rPr>
              <a:t> </a:t>
            </a:r>
            <a:r>
              <a:rPr lang="hu-HU" altLang="hu-HU" sz="3600" dirty="0" err="1" smtClean="0">
                <a:solidFill>
                  <a:schemeClr val="hlink"/>
                </a:solidFill>
              </a:rPr>
              <a:t>levels</a:t>
            </a:r>
            <a:r>
              <a:rPr lang="hu-HU" altLang="hu-HU" sz="3600" dirty="0" smtClean="0">
                <a:solidFill>
                  <a:schemeClr val="hlink"/>
                </a:solidFill>
              </a:rPr>
              <a:t> </a:t>
            </a:r>
            <a:r>
              <a:rPr lang="hu-HU" altLang="hu-HU" sz="3600" dirty="0" smtClean="0">
                <a:solidFill>
                  <a:schemeClr val="hlink"/>
                </a:solidFill>
                <a:sym typeface="Wingdings" pitchFamily="2" charset="2"/>
              </a:rPr>
              <a:t> </a:t>
            </a:r>
            <a:r>
              <a:rPr lang="hu-HU" altLang="hu-HU" sz="3600" dirty="0" err="1" smtClean="0">
                <a:solidFill>
                  <a:schemeClr val="hlink"/>
                </a:solidFill>
                <a:sym typeface="Wingdings" pitchFamily="2" charset="2"/>
              </a:rPr>
              <a:t>different</a:t>
            </a:r>
            <a:r>
              <a:rPr lang="hu-HU" altLang="hu-HU" sz="3600" dirty="0" smtClean="0">
                <a:solidFill>
                  <a:schemeClr val="hlink"/>
                </a:solidFill>
                <a:sym typeface="Wingdings" pitchFamily="2" charset="2"/>
              </a:rPr>
              <a:t> </a:t>
            </a:r>
            <a:r>
              <a:rPr lang="hu-HU" altLang="hu-HU" sz="3600" dirty="0" err="1" smtClean="0">
                <a:solidFill>
                  <a:schemeClr val="hlink"/>
                </a:solidFill>
                <a:sym typeface="Wingdings" pitchFamily="2" charset="2"/>
              </a:rPr>
              <a:t>trends</a:t>
            </a:r>
            <a:r>
              <a:rPr lang="hu-HU" altLang="hu-HU" sz="3600" dirty="0" smtClean="0">
                <a:solidFill>
                  <a:schemeClr val="hlink"/>
                </a:solidFill>
                <a:sym typeface="Wingdings" pitchFamily="2" charset="2"/>
              </a:rPr>
              <a:t> </a:t>
            </a:r>
            <a:r>
              <a:rPr lang="hu-HU" altLang="hu-HU" sz="3600" dirty="0" err="1" smtClean="0">
                <a:solidFill>
                  <a:schemeClr val="hlink"/>
                </a:solidFill>
                <a:sym typeface="Wingdings" pitchFamily="2" charset="2"/>
              </a:rPr>
              <a:t>in</a:t>
            </a:r>
            <a:r>
              <a:rPr lang="hu-HU" altLang="hu-HU" sz="3600" dirty="0" smtClean="0">
                <a:solidFill>
                  <a:schemeClr val="hlink"/>
                </a:solidFill>
                <a:sym typeface="Wingdings" pitchFamily="2" charset="2"/>
              </a:rPr>
              <a:t> </a:t>
            </a:r>
            <a:r>
              <a:rPr lang="hu-HU" altLang="hu-HU" sz="3600" dirty="0" err="1" smtClean="0">
                <a:solidFill>
                  <a:schemeClr val="hlink"/>
                </a:solidFill>
                <a:sym typeface="Wingdings" pitchFamily="2" charset="2"/>
              </a:rPr>
              <a:t>inequalities</a:t>
            </a:r>
            <a:endParaRPr lang="en-GB" altLang="hu-HU" sz="3600" dirty="0">
              <a:solidFill>
                <a:schemeClr val="hlink"/>
              </a:solidFill>
            </a:endParaRPr>
          </a:p>
        </p:txBody>
      </p:sp>
      <p:sp>
        <p:nvSpPr>
          <p:cNvPr id="6148" name="Rectangle 3"/>
          <p:cNvSpPr>
            <a:spLocks noGrp="1" noChangeArrowheads="1"/>
          </p:cNvSpPr>
          <p:nvPr>
            <p:ph type="body" sz="half" idx="4294967295"/>
          </p:nvPr>
        </p:nvSpPr>
        <p:spPr>
          <a:xfrm>
            <a:off x="9264352" y="1844675"/>
            <a:ext cx="2927648"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hu-HU" sz="2400" dirty="0" smtClean="0">
                <a:effectLst/>
              </a:rPr>
              <a:t>Changes in </a:t>
            </a:r>
            <a:r>
              <a:rPr lang="hu-HU" altLang="hu-HU" sz="2400" dirty="0" smtClean="0">
                <a:effectLst/>
              </a:rPr>
              <a:t>t</a:t>
            </a:r>
            <a:r>
              <a:rPr lang="en-US" altLang="hu-HU" sz="2400" dirty="0" err="1" smtClean="0">
                <a:effectLst/>
              </a:rPr>
              <a:t>erritorial</a:t>
            </a:r>
            <a:r>
              <a:rPr lang="en-US" altLang="hu-HU" sz="2400" dirty="0" smtClean="0">
                <a:effectLst/>
              </a:rPr>
              <a:t> </a:t>
            </a:r>
            <a:r>
              <a:rPr lang="hu-HU" altLang="hu-HU" sz="2400" dirty="0" smtClean="0">
                <a:effectLst/>
              </a:rPr>
              <a:t>i</a:t>
            </a:r>
            <a:r>
              <a:rPr lang="en-US" altLang="hu-HU" sz="2400" dirty="0" err="1" smtClean="0">
                <a:effectLst/>
              </a:rPr>
              <a:t>nequalities</a:t>
            </a:r>
            <a:r>
              <a:rPr lang="en-US" altLang="hu-HU" sz="2400" dirty="0" smtClean="0">
                <a:effectLst/>
              </a:rPr>
              <a:t> </a:t>
            </a:r>
            <a:r>
              <a:rPr lang="en-US" altLang="hu-HU" sz="2400" dirty="0" smtClean="0">
                <a:effectLst/>
              </a:rPr>
              <a:t>in </a:t>
            </a:r>
            <a:r>
              <a:rPr lang="hu-HU" altLang="hu-HU" sz="2400" dirty="0" smtClean="0">
                <a:effectLst/>
              </a:rPr>
              <a:t>t</a:t>
            </a:r>
            <a:r>
              <a:rPr lang="en-US" altLang="hu-HU" sz="2400" dirty="0" err="1" smtClean="0">
                <a:effectLst/>
              </a:rPr>
              <a:t>axable</a:t>
            </a:r>
            <a:r>
              <a:rPr lang="en-US" altLang="hu-HU" sz="2400" dirty="0" smtClean="0">
                <a:effectLst/>
              </a:rPr>
              <a:t> </a:t>
            </a:r>
            <a:r>
              <a:rPr lang="hu-HU" altLang="hu-HU" sz="2400" dirty="0" smtClean="0">
                <a:effectLst/>
              </a:rPr>
              <a:t>i</a:t>
            </a:r>
            <a:r>
              <a:rPr lang="en-US" altLang="hu-HU" sz="2400" dirty="0" err="1" smtClean="0">
                <a:effectLst/>
              </a:rPr>
              <a:t>ncome</a:t>
            </a:r>
            <a:r>
              <a:rPr lang="en-US" altLang="hu-HU" sz="2400" dirty="0" smtClean="0">
                <a:effectLst/>
              </a:rPr>
              <a:t> </a:t>
            </a:r>
            <a:r>
              <a:rPr lang="en-US" altLang="hu-HU" sz="2400" dirty="0" smtClean="0">
                <a:effectLst/>
              </a:rPr>
              <a:t>at </a:t>
            </a:r>
            <a:r>
              <a:rPr lang="hu-HU" altLang="hu-HU" sz="2400" dirty="0" smtClean="0">
                <a:effectLst/>
              </a:rPr>
              <a:t>d</a:t>
            </a:r>
            <a:r>
              <a:rPr lang="en-US" altLang="hu-HU" sz="2400" dirty="0" err="1" smtClean="0">
                <a:effectLst/>
              </a:rPr>
              <a:t>ifferent</a:t>
            </a:r>
            <a:r>
              <a:rPr lang="en-US" altLang="hu-HU" sz="2400" dirty="0" smtClean="0">
                <a:effectLst/>
              </a:rPr>
              <a:t> </a:t>
            </a:r>
            <a:r>
              <a:rPr lang="hu-HU" altLang="hu-HU" sz="2400" dirty="0" smtClean="0">
                <a:effectLst/>
              </a:rPr>
              <a:t>t</a:t>
            </a:r>
            <a:r>
              <a:rPr lang="en-US" altLang="hu-HU" sz="2400" dirty="0" err="1" smtClean="0">
                <a:effectLst/>
              </a:rPr>
              <a:t>erritorial</a:t>
            </a:r>
            <a:r>
              <a:rPr lang="en-US" altLang="hu-HU" sz="2400" dirty="0" smtClean="0">
                <a:effectLst/>
              </a:rPr>
              <a:t> </a:t>
            </a:r>
            <a:r>
              <a:rPr lang="hu-HU" altLang="hu-HU" sz="2400" dirty="0" smtClean="0">
                <a:effectLst/>
              </a:rPr>
              <a:t>l</a:t>
            </a:r>
            <a:r>
              <a:rPr lang="en-US" altLang="hu-HU" sz="2400" dirty="0" err="1" smtClean="0">
                <a:effectLst/>
              </a:rPr>
              <a:t>evels</a:t>
            </a:r>
            <a:r>
              <a:rPr lang="en-US" altLang="hu-HU" sz="2400" dirty="0" smtClean="0">
                <a:effectLst/>
              </a:rPr>
              <a:t>, Robin Hood Index, </a:t>
            </a:r>
            <a:r>
              <a:rPr lang="en-US" altLang="hu-HU" sz="2400" dirty="0" smtClean="0">
                <a:effectLst/>
              </a:rPr>
              <a:t>1998–2002</a:t>
            </a:r>
            <a:endParaRPr lang="hu-HU" altLang="hu-HU" sz="2000" dirty="0" smtClean="0">
              <a:effectLst/>
            </a:endParaRPr>
          </a:p>
        </p:txBody>
      </p:sp>
      <p:pic>
        <p:nvPicPr>
          <p:cNvPr id="5" name="Picture 2"/>
          <p:cNvPicPr>
            <a:picLocks noChangeAspect="1" noChangeArrowheads="1"/>
          </p:cNvPicPr>
          <p:nvPr/>
        </p:nvPicPr>
        <p:blipFill>
          <a:blip r:embed="rId2" cstate="print">
            <a:clrChange>
              <a:clrFrom>
                <a:srgbClr val="000000"/>
              </a:clrFrom>
              <a:clrTo>
                <a:srgbClr val="000000">
                  <a:alpha val="0"/>
                </a:srgbClr>
              </a:clrTo>
            </a:clrChange>
            <a:extLst>
              <a:ext uri="{28A0092B-C50C-407E-A947-70E740481C1C}">
                <a14:useLocalDpi xmlns:a14="http://schemas.microsoft.com/office/drawing/2010/main" xmlns="" val="0"/>
              </a:ext>
            </a:extLst>
          </a:blip>
          <a:srcRect/>
          <a:stretch>
            <a:fillRect/>
          </a:stretch>
        </p:blipFill>
        <p:spPr bwMode="auto">
          <a:xfrm>
            <a:off x="1199456" y="1836737"/>
            <a:ext cx="8064500" cy="5021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 xmlns:p14="http://schemas.microsoft.com/office/powerpoint/2010/main" val="3232315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6"/>
          <p:cNvSpPr txBox="1">
            <a:spLocks noGrp="1"/>
          </p:cNvSpPr>
          <p:nvPr/>
        </p:nvSpPr>
        <p:spPr bwMode="auto">
          <a:xfrm>
            <a:off x="0" y="6248400"/>
            <a:ext cx="1169988" cy="457200"/>
          </a:xfrm>
          <a:prstGeom prst="rect">
            <a:avLst/>
          </a:prstGeom>
          <a:noFill/>
          <a:ln w="9525">
            <a:noFill/>
            <a:miter lim="800000"/>
            <a:headEnd/>
            <a:tailEnd/>
          </a:ln>
        </p:spPr>
        <p:txBody>
          <a:bodyPr/>
          <a:lstStyle/>
          <a:p>
            <a:pPr algn="r" eaLnBrk="1" hangingPunct="1"/>
            <a:fld id="{49FD3930-1C61-416C-837D-BFBB9EBDB0E7}" type="slidenum">
              <a:rPr lang="hu-HU" altLang="hu-HU" sz="1000"/>
              <a:pPr algn="r" eaLnBrk="1" hangingPunct="1"/>
              <a:t>21</a:t>
            </a:fld>
            <a:endParaRPr lang="hu-HU" altLang="hu-HU" sz="1000"/>
          </a:p>
        </p:txBody>
      </p:sp>
      <p:sp>
        <p:nvSpPr>
          <p:cNvPr id="629762" name="Rectangle 2"/>
          <p:cNvSpPr>
            <a:spLocks noGrp="1" noChangeArrowheads="1"/>
          </p:cNvSpPr>
          <p:nvPr>
            <p:ph type="title" idx="4294967295"/>
          </p:nvPr>
        </p:nvSpPr>
        <p:spPr>
          <a:xfrm>
            <a:off x="1200150" y="0"/>
            <a:ext cx="10991850" cy="1844675"/>
          </a:xfrm>
        </p:spPr>
        <p:txBody>
          <a:bodyPr/>
          <a:lstStyle/>
          <a:p>
            <a:pPr>
              <a:defRPr/>
            </a:pPr>
            <a:r>
              <a:rPr lang="hu-HU" altLang="hu-HU" sz="3600" dirty="0" err="1" smtClean="0">
                <a:solidFill>
                  <a:schemeClr val="hlink"/>
                </a:solidFill>
              </a:rPr>
              <a:t>Homeworks</a:t>
            </a:r>
            <a:endParaRPr lang="en-GB" altLang="hu-HU" sz="3600" dirty="0">
              <a:solidFill>
                <a:schemeClr val="hlink"/>
              </a:solidFill>
            </a:endParaRPr>
          </a:p>
        </p:txBody>
      </p:sp>
      <p:sp>
        <p:nvSpPr>
          <p:cNvPr id="6148" name="Rectangle 3"/>
          <p:cNvSpPr>
            <a:spLocks noGrp="1" noChangeArrowheads="1"/>
          </p:cNvSpPr>
          <p:nvPr>
            <p:ph type="body" sz="half" idx="4294967295"/>
          </p:nvPr>
        </p:nvSpPr>
        <p:spPr>
          <a:xfrm>
            <a:off x="1200150" y="1844675"/>
            <a:ext cx="10991850" cy="5013325"/>
          </a:xfrm>
          <a:noFill/>
        </p:spPr>
        <p:txBody>
          <a:bodyPr/>
          <a:lstStyle/>
          <a:p>
            <a:pPr>
              <a:lnSpc>
                <a:spcPct val="90000"/>
              </a:lnSpc>
            </a:pPr>
            <a:r>
              <a:rPr lang="hu-HU" altLang="hu-HU" sz="2400" dirty="0" err="1" smtClean="0">
                <a:effectLst/>
              </a:rPr>
              <a:t>Calculate</a:t>
            </a:r>
            <a:r>
              <a:rPr lang="hu-HU" altLang="hu-HU" sz="2400" dirty="0" smtClean="0">
                <a:effectLst/>
              </a:rPr>
              <a:t> </a:t>
            </a:r>
            <a:r>
              <a:rPr lang="hu-HU" altLang="hu-HU" sz="2400" dirty="0" err="1" smtClean="0">
                <a:effectLst/>
              </a:rPr>
              <a:t>the</a:t>
            </a:r>
            <a:r>
              <a:rPr lang="hu-HU" altLang="hu-HU" sz="2400" dirty="0" smtClean="0">
                <a:effectLst/>
              </a:rPr>
              <a:t> </a:t>
            </a:r>
            <a:r>
              <a:rPr lang="hu-HU" altLang="hu-HU" sz="2400" dirty="0" err="1" smtClean="0">
                <a:effectLst/>
              </a:rPr>
              <a:t>following</a:t>
            </a:r>
            <a:r>
              <a:rPr lang="hu-HU" altLang="hu-HU" sz="2400" dirty="0" smtClean="0">
                <a:effectLst/>
              </a:rPr>
              <a:t> </a:t>
            </a:r>
            <a:r>
              <a:rPr lang="hu-HU" altLang="hu-HU" sz="2400" dirty="0" err="1" smtClean="0">
                <a:effectLst/>
              </a:rPr>
              <a:t>measurements</a:t>
            </a:r>
            <a:r>
              <a:rPr lang="hu-HU" altLang="hu-HU" sz="2400" dirty="0" smtClean="0">
                <a:effectLst/>
              </a:rPr>
              <a:t> </a:t>
            </a:r>
            <a:r>
              <a:rPr lang="hu-HU" altLang="hu-HU" sz="2400" dirty="0" err="1" smtClean="0">
                <a:effectLst/>
              </a:rPr>
              <a:t>for</a:t>
            </a:r>
            <a:r>
              <a:rPr lang="hu-HU" altLang="hu-HU" sz="2400" dirty="0" smtClean="0">
                <a:effectLst/>
              </a:rPr>
              <a:t> an </a:t>
            </a:r>
            <a:r>
              <a:rPr lang="hu-HU" altLang="hu-HU" sz="2400" dirty="0" err="1" smtClean="0">
                <a:effectLst/>
              </a:rPr>
              <a:t>absolute</a:t>
            </a:r>
            <a:r>
              <a:rPr lang="hu-HU" altLang="hu-HU" sz="2400" dirty="0" smtClean="0">
                <a:effectLst/>
              </a:rPr>
              <a:t> and a </a:t>
            </a:r>
            <a:r>
              <a:rPr lang="hu-HU" altLang="hu-HU" sz="2400" dirty="0" err="1" smtClean="0">
                <a:effectLst/>
              </a:rPr>
              <a:t>relative</a:t>
            </a:r>
            <a:r>
              <a:rPr lang="hu-HU" altLang="hu-HU" sz="2400" dirty="0" smtClean="0">
                <a:effectLst/>
              </a:rPr>
              <a:t> </a:t>
            </a:r>
            <a:r>
              <a:rPr lang="hu-HU" altLang="hu-HU" sz="2400" dirty="0" err="1" smtClean="0">
                <a:effectLst/>
              </a:rPr>
              <a:t>indicator</a:t>
            </a:r>
            <a:r>
              <a:rPr lang="hu-HU" altLang="hu-HU" sz="2400" dirty="0" smtClean="0">
                <a:effectLst/>
              </a:rPr>
              <a:t> of </a:t>
            </a:r>
            <a:r>
              <a:rPr lang="hu-HU" altLang="hu-HU" sz="2400" dirty="0" err="1" smtClean="0">
                <a:effectLst/>
              </a:rPr>
              <a:t>the</a:t>
            </a:r>
            <a:r>
              <a:rPr lang="hu-HU" altLang="hu-HU" sz="2400" dirty="0" smtClean="0">
                <a:effectLst/>
              </a:rPr>
              <a:t> </a:t>
            </a:r>
            <a:r>
              <a:rPr lang="hu-HU" altLang="hu-HU" sz="2400" dirty="0" err="1" smtClean="0">
                <a:effectLst/>
              </a:rPr>
              <a:t>statistical</a:t>
            </a:r>
            <a:r>
              <a:rPr lang="hu-HU" altLang="hu-HU" sz="2400" dirty="0" smtClean="0">
                <a:effectLst/>
              </a:rPr>
              <a:t> </a:t>
            </a:r>
            <a:r>
              <a:rPr lang="hu-HU" altLang="hu-HU" sz="2400" dirty="0" err="1" smtClean="0">
                <a:effectLst/>
              </a:rPr>
              <a:t>database</a:t>
            </a:r>
            <a:r>
              <a:rPr lang="hu-HU" altLang="hu-HU" sz="2400" dirty="0" smtClean="0">
                <a:effectLst/>
              </a:rPr>
              <a:t> </a:t>
            </a:r>
            <a:r>
              <a:rPr lang="hu-HU" altLang="hu-HU" sz="2400" dirty="0" err="1" smtClean="0">
                <a:effectLst/>
              </a:rPr>
              <a:t>sent</a:t>
            </a:r>
            <a:endParaRPr lang="hu-HU" altLang="hu-HU" sz="2400" dirty="0" smtClean="0">
              <a:effectLst/>
            </a:endParaRPr>
          </a:p>
          <a:p>
            <a:pPr lvl="1">
              <a:lnSpc>
                <a:spcPct val="90000"/>
              </a:lnSpc>
            </a:pPr>
            <a:r>
              <a:rPr lang="hu-HU" altLang="hu-HU" sz="2000" dirty="0" err="1" smtClean="0">
                <a:effectLst/>
              </a:rPr>
              <a:t>Characteristic</a:t>
            </a:r>
            <a:r>
              <a:rPr lang="hu-HU" altLang="hu-HU" sz="2000" dirty="0" smtClean="0">
                <a:effectLst/>
              </a:rPr>
              <a:t> </a:t>
            </a:r>
            <a:r>
              <a:rPr lang="hu-HU" altLang="hu-HU" sz="2000" dirty="0" err="1" smtClean="0">
                <a:effectLst/>
              </a:rPr>
              <a:t>values</a:t>
            </a:r>
            <a:r>
              <a:rPr lang="hu-HU" altLang="hu-HU" sz="2000" dirty="0" smtClean="0">
                <a:effectLst/>
              </a:rPr>
              <a:t> (sum/</a:t>
            </a:r>
            <a:r>
              <a:rPr lang="hu-HU" altLang="hu-HU" sz="2000" dirty="0" err="1" smtClean="0">
                <a:effectLst/>
              </a:rPr>
              <a:t>total</a:t>
            </a:r>
            <a:r>
              <a:rPr lang="hu-HU" altLang="hu-HU" sz="2000" dirty="0" smtClean="0">
                <a:effectLst/>
              </a:rPr>
              <a:t>, </a:t>
            </a:r>
            <a:r>
              <a:rPr lang="hu-HU" altLang="hu-HU" sz="2000" dirty="0" err="1" smtClean="0">
                <a:effectLst/>
              </a:rPr>
              <a:t>average</a:t>
            </a:r>
            <a:r>
              <a:rPr lang="hu-HU" altLang="hu-HU" sz="2000" dirty="0" smtClean="0">
                <a:effectLst/>
              </a:rPr>
              <a:t>, maximum, minimum, </a:t>
            </a:r>
            <a:r>
              <a:rPr lang="hu-HU" altLang="hu-HU" sz="2000" dirty="0" err="1" smtClean="0">
                <a:effectLst/>
              </a:rPr>
              <a:t>range</a:t>
            </a:r>
            <a:r>
              <a:rPr lang="hu-HU" altLang="hu-HU" sz="2000" dirty="0" smtClean="0">
                <a:effectLst/>
              </a:rPr>
              <a:t>, </a:t>
            </a:r>
            <a:r>
              <a:rPr lang="hu-HU" altLang="hu-HU" sz="2000" dirty="0" err="1" smtClean="0">
                <a:effectLst/>
              </a:rPr>
              <a:t>relative</a:t>
            </a:r>
            <a:r>
              <a:rPr lang="hu-HU" altLang="hu-HU" sz="2000" dirty="0" smtClean="0">
                <a:effectLst/>
              </a:rPr>
              <a:t> </a:t>
            </a:r>
            <a:r>
              <a:rPr lang="hu-HU" altLang="hu-HU" sz="2000" dirty="0" err="1" smtClean="0">
                <a:effectLst/>
              </a:rPr>
              <a:t>range</a:t>
            </a:r>
            <a:r>
              <a:rPr lang="hu-HU" altLang="hu-HU" sz="2000" dirty="0" smtClean="0">
                <a:effectLst/>
              </a:rPr>
              <a:t>)</a:t>
            </a:r>
          </a:p>
          <a:p>
            <a:pPr lvl="1">
              <a:lnSpc>
                <a:spcPct val="90000"/>
              </a:lnSpc>
            </a:pPr>
            <a:r>
              <a:rPr lang="hu-HU" altLang="hu-HU" sz="2000" dirty="0" smtClean="0">
                <a:effectLst/>
              </a:rPr>
              <a:t>Indexes of </a:t>
            </a:r>
            <a:r>
              <a:rPr lang="hu-HU" altLang="hu-HU" sz="2000" dirty="0" err="1" smtClean="0">
                <a:effectLst/>
              </a:rPr>
              <a:t>regional</a:t>
            </a:r>
            <a:r>
              <a:rPr lang="hu-HU" altLang="hu-HU" sz="2000" dirty="0" smtClean="0">
                <a:effectLst/>
              </a:rPr>
              <a:t> </a:t>
            </a:r>
            <a:r>
              <a:rPr lang="hu-HU" altLang="hu-HU" sz="2000" dirty="0" err="1" smtClean="0">
                <a:effectLst/>
              </a:rPr>
              <a:t>inequalities</a:t>
            </a:r>
            <a:r>
              <a:rPr lang="hu-HU" altLang="hu-HU" sz="2000" dirty="0" smtClean="0">
                <a:effectLst/>
              </a:rPr>
              <a:t> (</a:t>
            </a:r>
            <a:r>
              <a:rPr lang="hu-HU" altLang="hu-HU" sz="2000" dirty="0" err="1" smtClean="0">
                <a:effectLst/>
              </a:rPr>
              <a:t>range</a:t>
            </a:r>
            <a:r>
              <a:rPr lang="hu-HU" altLang="hu-HU" sz="2000" dirty="0" smtClean="0">
                <a:effectLst/>
              </a:rPr>
              <a:t>, </a:t>
            </a:r>
            <a:r>
              <a:rPr lang="hu-HU" altLang="hu-HU" sz="2000" dirty="0" err="1" smtClean="0">
                <a:effectLst/>
              </a:rPr>
              <a:t>relative</a:t>
            </a:r>
            <a:r>
              <a:rPr lang="hu-HU" altLang="hu-HU" sz="2000" dirty="0" smtClean="0">
                <a:effectLst/>
              </a:rPr>
              <a:t> </a:t>
            </a:r>
            <a:r>
              <a:rPr lang="hu-HU" altLang="hu-HU" sz="2000" dirty="0" err="1" smtClean="0">
                <a:effectLst/>
              </a:rPr>
              <a:t>range</a:t>
            </a:r>
            <a:r>
              <a:rPr lang="hu-HU" altLang="hu-HU" sz="2000" dirty="0" smtClean="0">
                <a:effectLst/>
              </a:rPr>
              <a:t>, standard </a:t>
            </a:r>
            <a:r>
              <a:rPr lang="hu-HU" altLang="hu-HU" sz="2000" dirty="0" err="1" smtClean="0">
                <a:effectLst/>
              </a:rPr>
              <a:t>deviation</a:t>
            </a:r>
            <a:r>
              <a:rPr lang="hu-HU" altLang="hu-HU" sz="2000" dirty="0" smtClean="0">
                <a:effectLst/>
              </a:rPr>
              <a:t>, </a:t>
            </a:r>
            <a:r>
              <a:rPr lang="hu-HU" altLang="hu-HU" sz="2000" dirty="0" err="1" smtClean="0">
                <a:effectLst/>
              </a:rPr>
              <a:t>relative</a:t>
            </a:r>
            <a:r>
              <a:rPr lang="hu-HU" altLang="hu-HU" sz="2000" dirty="0" smtClean="0">
                <a:effectLst/>
              </a:rPr>
              <a:t> </a:t>
            </a:r>
            <a:r>
              <a:rPr lang="hu-HU" altLang="hu-HU" sz="2000" dirty="0" err="1" smtClean="0">
                <a:effectLst/>
              </a:rPr>
              <a:t>standard</a:t>
            </a:r>
            <a:r>
              <a:rPr lang="hu-HU" altLang="hu-HU" sz="2000" dirty="0" smtClean="0">
                <a:effectLst/>
              </a:rPr>
              <a:t> </a:t>
            </a:r>
            <a:r>
              <a:rPr lang="hu-HU" altLang="hu-HU" sz="2000" dirty="0" err="1" smtClean="0">
                <a:effectLst/>
              </a:rPr>
              <a:t>deviation</a:t>
            </a:r>
            <a:r>
              <a:rPr lang="hu-HU" altLang="hu-HU" sz="2000" dirty="0" smtClean="0">
                <a:effectLst/>
              </a:rPr>
              <a:t>, </a:t>
            </a:r>
            <a:r>
              <a:rPr lang="hu-HU" altLang="hu-HU" sz="2000" dirty="0" err="1" smtClean="0">
                <a:effectLst/>
              </a:rPr>
              <a:t>Herfindahl</a:t>
            </a:r>
            <a:r>
              <a:rPr lang="hu-HU" altLang="hu-HU" sz="2000" dirty="0" smtClean="0">
                <a:effectLst/>
              </a:rPr>
              <a:t>–</a:t>
            </a:r>
            <a:r>
              <a:rPr lang="hu-HU" altLang="hu-HU" sz="2000" dirty="0" err="1" smtClean="0">
                <a:effectLst/>
              </a:rPr>
              <a:t>Hirschman</a:t>
            </a:r>
            <a:r>
              <a:rPr lang="hu-HU" altLang="hu-HU" sz="2000" dirty="0" smtClean="0">
                <a:effectLst/>
              </a:rPr>
              <a:t> index)</a:t>
            </a:r>
          </a:p>
          <a:p>
            <a:pPr lvl="1">
              <a:lnSpc>
                <a:spcPct val="90000"/>
              </a:lnSpc>
            </a:pPr>
            <a:r>
              <a:rPr lang="hu-HU" altLang="hu-HU" sz="2000" dirty="0" err="1" smtClean="0">
                <a:effectLst/>
              </a:rPr>
              <a:t>Deadline</a:t>
            </a:r>
            <a:r>
              <a:rPr lang="hu-HU" altLang="hu-HU" sz="2000" dirty="0" smtClean="0">
                <a:effectLst/>
              </a:rPr>
              <a:t>: 24</a:t>
            </a:r>
            <a:r>
              <a:rPr lang="hu-HU" altLang="hu-HU" sz="2000" baseline="30000" dirty="0" smtClean="0">
                <a:effectLst/>
              </a:rPr>
              <a:t>th</a:t>
            </a:r>
            <a:r>
              <a:rPr lang="hu-HU" altLang="hu-HU" sz="2000" dirty="0" smtClean="0">
                <a:effectLst/>
              </a:rPr>
              <a:t> </a:t>
            </a:r>
            <a:r>
              <a:rPr lang="hu-HU" altLang="hu-HU" sz="2000" dirty="0" err="1" smtClean="0">
                <a:effectLst/>
              </a:rPr>
              <a:t>March</a:t>
            </a:r>
            <a:r>
              <a:rPr lang="hu-HU" altLang="hu-HU" sz="2000" dirty="0" smtClean="0">
                <a:effectLst/>
              </a:rPr>
              <a:t> (</a:t>
            </a:r>
            <a:r>
              <a:rPr lang="hu-HU" altLang="hu-HU" sz="2000" dirty="0" err="1" smtClean="0">
                <a:effectLst/>
              </a:rPr>
              <a:t>Wednesday</a:t>
            </a:r>
            <a:r>
              <a:rPr lang="hu-HU" altLang="hu-HU" sz="2000" dirty="0" smtClean="0">
                <a:effectLst/>
              </a:rPr>
              <a:t>)</a:t>
            </a:r>
            <a:r>
              <a:rPr lang="en-US" altLang="hu-HU" sz="2000" dirty="0" smtClean="0">
                <a:effectLst/>
              </a:rPr>
              <a:t> midnight</a:t>
            </a:r>
            <a:endParaRPr lang="hu-HU" altLang="hu-HU" sz="2000" dirty="0" smtClean="0">
              <a:effectLst/>
            </a:endParaRPr>
          </a:p>
          <a:p>
            <a:pPr>
              <a:lnSpc>
                <a:spcPct val="90000"/>
              </a:lnSpc>
            </a:pPr>
            <a:endParaRPr lang="hu-HU" altLang="hu-HU" sz="2400" dirty="0" smtClean="0">
              <a:effectLst/>
            </a:endParaRPr>
          </a:p>
          <a:p>
            <a:pPr>
              <a:lnSpc>
                <a:spcPct val="90000"/>
              </a:lnSpc>
            </a:pPr>
            <a:r>
              <a:rPr lang="hu-HU" altLang="hu-HU" sz="2400" dirty="0" err="1" smtClean="0">
                <a:effectLst/>
              </a:rPr>
              <a:t>Submission</a:t>
            </a:r>
            <a:r>
              <a:rPr lang="hu-HU" altLang="hu-HU" sz="2400" dirty="0" smtClean="0">
                <a:effectLst/>
              </a:rPr>
              <a:t> </a:t>
            </a:r>
            <a:r>
              <a:rPr lang="hu-HU" altLang="hu-HU" sz="2400" dirty="0" err="1" smtClean="0">
                <a:effectLst/>
              </a:rPr>
              <a:t>by</a:t>
            </a:r>
            <a:r>
              <a:rPr lang="hu-HU" altLang="hu-HU" sz="2400" dirty="0" smtClean="0">
                <a:effectLst/>
              </a:rPr>
              <a:t> email</a:t>
            </a:r>
          </a:p>
          <a:p>
            <a:pPr lvl="1">
              <a:lnSpc>
                <a:spcPct val="90000"/>
              </a:lnSpc>
            </a:pPr>
            <a:r>
              <a:rPr lang="hu-HU" altLang="hu-HU" sz="2000" dirty="0" err="1" smtClean="0">
                <a:effectLst/>
                <a:hlinkClick r:id="rId2"/>
              </a:rPr>
              <a:t>laszlo.jeney</a:t>
            </a:r>
            <a:r>
              <a:rPr lang="hu-HU" altLang="hu-HU" sz="2000" dirty="0" smtClean="0">
                <a:effectLst/>
                <a:hlinkClick r:id="rId2"/>
              </a:rPr>
              <a:t>@</a:t>
            </a:r>
            <a:r>
              <a:rPr lang="hu-HU" altLang="hu-HU" sz="2000" dirty="0" err="1" smtClean="0">
                <a:effectLst/>
                <a:hlinkClick r:id="rId2"/>
              </a:rPr>
              <a:t>uni-corvinus.hu</a:t>
            </a:r>
            <a:endParaRPr lang="hu-HU" altLang="hu-HU" sz="2000" dirty="0" smtClean="0">
              <a:effectLst/>
            </a:endParaRPr>
          </a:p>
          <a:p>
            <a:pPr lvl="1">
              <a:lnSpc>
                <a:spcPct val="90000"/>
              </a:lnSpc>
            </a:pPr>
            <a:r>
              <a:rPr lang="hu-HU" altLang="hu-HU" sz="2000" dirty="0" err="1" smtClean="0">
                <a:effectLst/>
                <a:hlinkClick r:id="rId3"/>
              </a:rPr>
              <a:t>molnar.andras.jozsef</a:t>
            </a:r>
            <a:r>
              <a:rPr lang="hu-HU" altLang="hu-HU" sz="2000" dirty="0" smtClean="0">
                <a:effectLst/>
                <a:hlinkClick r:id="rId3"/>
              </a:rPr>
              <a:t>@</a:t>
            </a:r>
            <a:r>
              <a:rPr lang="hu-HU" altLang="hu-HU" sz="2000" dirty="0" err="1" smtClean="0">
                <a:effectLst/>
                <a:hlinkClick r:id="rId3"/>
              </a:rPr>
              <a:t>gmail.com</a:t>
            </a:r>
            <a:endParaRPr lang="hu-HU" altLang="hu-HU" sz="2000" dirty="0" smtClean="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txBox="1">
            <a:spLocks noGrp="1"/>
          </p:cNvSpPr>
          <p:nvPr/>
        </p:nvSpPr>
        <p:spPr bwMode="auto">
          <a:xfrm>
            <a:off x="0" y="6248400"/>
            <a:ext cx="11699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D61C17D-8915-4E40-84A8-3214E36DC6AB}" type="slidenum">
              <a:rPr lang="hu-HU" altLang="hu-HU" sz="1000"/>
              <a:pPr algn="r" eaLnBrk="1" hangingPunct="1">
                <a:spcBef>
                  <a:spcPct val="0"/>
                </a:spcBef>
                <a:buClrTx/>
                <a:buSzTx/>
                <a:buFontTx/>
                <a:buNone/>
              </a:pPr>
              <a:t>3</a:t>
            </a:fld>
            <a:endParaRPr lang="hu-HU" altLang="hu-HU" sz="1000"/>
          </a:p>
        </p:txBody>
      </p:sp>
      <p:sp>
        <p:nvSpPr>
          <p:cNvPr id="586754" name="Rectangle 2"/>
          <p:cNvSpPr>
            <a:spLocks noGrp="1" noChangeArrowheads="1"/>
          </p:cNvSpPr>
          <p:nvPr>
            <p:ph type="ctrTitle" idx="4294967295"/>
          </p:nvPr>
        </p:nvSpPr>
        <p:spPr>
          <a:xfrm>
            <a:off x="1169988" y="1844675"/>
            <a:ext cx="11022012" cy="1871663"/>
          </a:xfrm>
        </p:spPr>
        <p:txBody>
          <a:bodyPr anchor="b"/>
          <a:lstStyle/>
          <a:p>
            <a:pPr eaLnBrk="1" hangingPunct="1">
              <a:defRPr/>
            </a:pPr>
            <a:r>
              <a:rPr lang="en-US" altLang="hu-HU" dirty="0">
                <a:solidFill>
                  <a:schemeClr val="hlink"/>
                </a:solidFill>
              </a:rPr>
              <a:t>Measure of geographical </a:t>
            </a:r>
            <a:r>
              <a:rPr lang="en-US" altLang="hu-HU" dirty="0" smtClean="0">
                <a:solidFill>
                  <a:schemeClr val="hlink"/>
                </a:solidFill>
              </a:rPr>
              <a:t>concentration</a:t>
            </a:r>
            <a:endParaRPr lang="en-GB" altLang="hu-HU" dirty="0" smtClean="0">
              <a:solidFill>
                <a:schemeClr val="hlink"/>
              </a:solidFill>
            </a:endParaRPr>
          </a:p>
        </p:txBody>
      </p:sp>
    </p:spTree>
    <p:extLst>
      <p:ext uri="{BB962C8B-B14F-4D97-AF65-F5344CB8AC3E}">
        <p14:creationId xmlns="" xmlns:p14="http://schemas.microsoft.com/office/powerpoint/2010/main" val="2601314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2C171ED-ECD9-4D43-9C79-0866D032324E}" type="slidenum">
              <a:rPr lang="hu-HU" altLang="hu-HU" sz="1000"/>
              <a:pPr algn="r" eaLnBrk="1" hangingPunct="1">
                <a:spcBef>
                  <a:spcPct val="0"/>
                </a:spcBef>
                <a:buClrTx/>
                <a:buSzTx/>
                <a:buFontTx/>
                <a:buNone/>
              </a:pPr>
              <a:t>4</a:t>
            </a:fld>
            <a:endParaRPr lang="hu-HU" altLang="hu-HU" sz="1000"/>
          </a:p>
        </p:txBody>
      </p:sp>
      <p:sp>
        <p:nvSpPr>
          <p:cNvPr id="792578" name="Rectangle 2"/>
          <p:cNvSpPr>
            <a:spLocks noGrp="1" noChangeArrowheads="1"/>
          </p:cNvSpPr>
          <p:nvPr>
            <p:ph type="title" idx="4294967295"/>
          </p:nvPr>
        </p:nvSpPr>
        <p:spPr>
          <a:xfrm>
            <a:off x="1169988" y="0"/>
            <a:ext cx="11022012" cy="1844675"/>
          </a:xfrm>
        </p:spPr>
        <p:txBody>
          <a:bodyPr/>
          <a:lstStyle/>
          <a:p>
            <a:pPr>
              <a:defRPr/>
            </a:pPr>
            <a:r>
              <a:rPr lang="en-GB" altLang="hu-HU" sz="3600" dirty="0" err="1" smtClean="0">
                <a:solidFill>
                  <a:schemeClr val="hlink"/>
                </a:solidFill>
              </a:rPr>
              <a:t>Herfindahl</a:t>
            </a:r>
            <a:r>
              <a:rPr lang="en-GB" altLang="hu-HU" sz="3600" dirty="0" smtClean="0">
                <a:solidFill>
                  <a:schemeClr val="hlink"/>
                </a:solidFill>
              </a:rPr>
              <a:t>–Hirschman index</a:t>
            </a:r>
            <a:endParaRPr lang="en-GB" altLang="hu-HU" sz="3600" dirty="0">
              <a:solidFill>
                <a:schemeClr val="hlink"/>
              </a:solidFill>
            </a:endParaRPr>
          </a:p>
        </p:txBody>
      </p:sp>
      <mc:AlternateContent xmlns:mc="http://schemas.openxmlformats.org/markup-compatibility/2006">
        <mc:Choice xmlns="" xmlns:a14="http://schemas.microsoft.com/office/drawing/2010/main" Requires="a14">
          <p:sp>
            <p:nvSpPr>
              <p:cNvPr id="6148" name="Rectangle 3"/>
              <p:cNvSpPr>
                <a:spLocks noGrp="1" noChangeArrowheads="1"/>
              </p:cNvSpPr>
              <p:nvPr>
                <p:ph type="body" sz="half" idx="4294967295"/>
              </p:nvPr>
            </p:nvSpPr>
            <p:spPr>
              <a:xfrm>
                <a:off x="1169988" y="1844675"/>
                <a:ext cx="11022012" cy="5013325"/>
              </a:xfr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r>
                  <a:rPr lang="en-GB" altLang="hu-HU" sz="2400" dirty="0" smtClean="0">
                    <a:effectLst/>
                  </a:rPr>
                  <a:t>It is able to be calculated only for absolute indicators (able to be summed)</a:t>
                </a:r>
              </a:p>
              <a:p>
                <a:r>
                  <a:rPr lang="en-GB" altLang="hu-HU" sz="2400" dirty="0" smtClean="0">
                    <a:effectLst/>
                  </a:rPr>
                  <a:t>Its formula</a:t>
                </a:r>
              </a:p>
              <a:p>
                <a:pPr marL="0" lvl="1" indent="0">
                  <a:buNone/>
                </a:pPr>
                <a14:m>
                  <m:oMathPara xmlns:m="http://schemas.openxmlformats.org/officeDocument/2006/math">
                    <m:oMathParaPr>
                      <m:jc m:val="centerGroup"/>
                    </m:oMathParaPr>
                    <m:oMath xmlns:m="http://schemas.openxmlformats.org/officeDocument/2006/math">
                      <m:r>
                        <a:rPr lang="en-GB" altLang="hu-HU" sz="2000" b="0" i="1" smtClean="0">
                          <a:effectLst/>
                          <a:latin typeface="Cambria Math" panose="02040503050406030204" pitchFamily="18" charset="0"/>
                        </a:rPr>
                        <m:t>𝐻𝐻</m:t>
                      </m:r>
                      <m:r>
                        <a:rPr lang="en-GB" altLang="hu-HU" sz="2000" i="1" smtClean="0">
                          <a:effectLst/>
                          <a:latin typeface="Cambria Math" panose="02040503050406030204" pitchFamily="18" charset="0"/>
                        </a:rPr>
                        <m:t>=</m:t>
                      </m:r>
                      <m:nary>
                        <m:naryPr>
                          <m:chr m:val="∑"/>
                          <m:ctrlPr>
                            <a:rPr lang="en-GB" altLang="hu-HU" sz="2000" i="1" smtClean="0">
                              <a:effectLst/>
                              <a:latin typeface="Cambria Math" panose="02040503050406030204" pitchFamily="18" charset="0"/>
                            </a:rPr>
                          </m:ctrlPr>
                        </m:naryPr>
                        <m:sub>
                          <m:r>
                            <m:rPr>
                              <m:brk m:alnAt="23"/>
                            </m:rPr>
                            <a:rPr lang="en-GB" altLang="hu-HU" sz="2000" b="0" i="1" smtClean="0">
                              <a:effectLst/>
                              <a:latin typeface="Cambria Math" panose="02040503050406030204" pitchFamily="18" charset="0"/>
                            </a:rPr>
                            <m:t>𝑖</m:t>
                          </m:r>
                          <m:r>
                            <a:rPr lang="en-GB" altLang="hu-HU" sz="2000" b="0" i="1" smtClean="0">
                              <a:effectLst/>
                              <a:latin typeface="Cambria Math" panose="02040503050406030204" pitchFamily="18" charset="0"/>
                              <a:ea typeface="Cambria Math" panose="02040503050406030204" pitchFamily="18" charset="0"/>
                            </a:rPr>
                            <m:t>=1</m:t>
                          </m:r>
                        </m:sub>
                        <m:sup>
                          <m:r>
                            <a:rPr lang="en-GB" altLang="hu-HU" sz="2000" b="0" i="1" smtClean="0">
                              <a:effectLst/>
                              <a:latin typeface="Cambria Math" panose="02040503050406030204" pitchFamily="18" charset="0"/>
                            </a:rPr>
                            <m:t>𝑛</m:t>
                          </m:r>
                        </m:sup>
                        <m:e>
                          <m:sSup>
                            <m:sSupPr>
                              <m:ctrlPr>
                                <a:rPr lang="en-GB" altLang="hu-HU" sz="2000" i="1" smtClean="0">
                                  <a:effectLst/>
                                  <a:latin typeface="Cambria Math" panose="02040503050406030204" pitchFamily="18" charset="0"/>
                                </a:rPr>
                              </m:ctrlPr>
                            </m:sSupPr>
                            <m:e>
                              <m:d>
                                <m:dPr>
                                  <m:ctrlPr>
                                    <a:rPr lang="en-GB" altLang="hu-HU" sz="2000" i="1" smtClean="0">
                                      <a:effectLst/>
                                      <a:latin typeface="Cambria Math" panose="02040503050406030204" pitchFamily="18" charset="0"/>
                                    </a:rPr>
                                  </m:ctrlPr>
                                </m:dPr>
                                <m:e>
                                  <m:f>
                                    <m:fPr>
                                      <m:ctrlPr>
                                        <a:rPr lang="en-GB" altLang="hu-HU" sz="2000" i="1" smtClean="0">
                                          <a:effectLst/>
                                          <a:latin typeface="Cambria Math" panose="02040503050406030204" pitchFamily="18" charset="0"/>
                                        </a:rPr>
                                      </m:ctrlPr>
                                    </m:fPr>
                                    <m:num>
                                      <m:sSub>
                                        <m:sSubPr>
                                          <m:ctrlPr>
                                            <a:rPr lang="en-GB" altLang="hu-HU" sz="2000" i="1" smtClean="0">
                                              <a:effectLst/>
                                              <a:latin typeface="Cambria Math" panose="02040503050406030204" pitchFamily="18" charset="0"/>
                                            </a:rPr>
                                          </m:ctrlPr>
                                        </m:sSubPr>
                                        <m:e>
                                          <m:r>
                                            <a:rPr lang="en-GB" altLang="hu-HU" sz="2000" b="0" i="1" smtClean="0">
                                              <a:effectLst/>
                                              <a:latin typeface="Cambria Math" panose="02040503050406030204" pitchFamily="18" charset="0"/>
                                            </a:rPr>
                                            <m:t>𝑥</m:t>
                                          </m:r>
                                        </m:e>
                                        <m:sub>
                                          <m:r>
                                            <a:rPr lang="en-GB" altLang="hu-HU" sz="2000" b="0" i="1" smtClean="0">
                                              <a:effectLst/>
                                              <a:latin typeface="Cambria Math" panose="02040503050406030204" pitchFamily="18" charset="0"/>
                                            </a:rPr>
                                            <m:t>𝑖</m:t>
                                          </m:r>
                                        </m:sub>
                                      </m:sSub>
                                    </m:num>
                                    <m:den>
                                      <m:nary>
                                        <m:naryPr>
                                          <m:chr m:val="∑"/>
                                          <m:subHide m:val="on"/>
                                          <m:supHide m:val="on"/>
                                          <m:ctrlPr>
                                            <a:rPr lang="en-GB" altLang="hu-HU" sz="2000" i="1" smtClean="0">
                                              <a:effectLst/>
                                              <a:latin typeface="Cambria Math" panose="02040503050406030204" pitchFamily="18" charset="0"/>
                                            </a:rPr>
                                          </m:ctrlPr>
                                        </m:naryPr>
                                        <m:sub/>
                                        <m:sup/>
                                        <m:e>
                                          <m:sSub>
                                            <m:sSubPr>
                                              <m:ctrlPr>
                                                <a:rPr lang="en-GB" altLang="hu-HU" sz="2000" i="1" smtClean="0">
                                                  <a:effectLst/>
                                                  <a:latin typeface="Cambria Math" panose="02040503050406030204" pitchFamily="18" charset="0"/>
                                                </a:rPr>
                                              </m:ctrlPr>
                                            </m:sSubPr>
                                            <m:e>
                                              <m:r>
                                                <a:rPr lang="en-GB" altLang="hu-HU" sz="2000" b="0" i="1" smtClean="0">
                                                  <a:effectLst/>
                                                  <a:latin typeface="Cambria Math" panose="02040503050406030204" pitchFamily="18" charset="0"/>
                                                </a:rPr>
                                                <m:t>𝑥</m:t>
                                              </m:r>
                                            </m:e>
                                            <m:sub>
                                              <m:r>
                                                <a:rPr lang="en-GB" altLang="hu-HU" sz="2000" b="0" i="1" smtClean="0">
                                                  <a:effectLst/>
                                                  <a:latin typeface="Cambria Math" panose="02040503050406030204" pitchFamily="18" charset="0"/>
                                                </a:rPr>
                                                <m:t>𝑖</m:t>
                                              </m:r>
                                            </m:sub>
                                          </m:sSub>
                                        </m:e>
                                      </m:nary>
                                    </m:den>
                                  </m:f>
                                </m:e>
                              </m:d>
                            </m:e>
                            <m:sup>
                              <m:r>
                                <a:rPr lang="en-GB" altLang="hu-HU" sz="2000" b="0" i="1" smtClean="0">
                                  <a:effectLst/>
                                  <a:latin typeface="Cambria Math" panose="02040503050406030204" pitchFamily="18" charset="0"/>
                                </a:rPr>
                                <m:t>2</m:t>
                              </m:r>
                            </m:sup>
                          </m:sSup>
                        </m:e>
                      </m:nary>
                    </m:oMath>
                  </m:oMathPara>
                </a14:m>
                <a:endParaRPr lang="en-GB" altLang="hu-HU" sz="2000" dirty="0" smtClean="0">
                  <a:effectLst/>
                </a:endParaRPr>
              </a:p>
              <a:p>
                <a:pPr lvl="1"/>
                <a:r>
                  <a:rPr lang="en-GB" altLang="hu-HU" sz="2000" i="1" dirty="0" smtClean="0">
                    <a:effectLst/>
                  </a:rPr>
                  <a:t>x</a:t>
                </a:r>
                <a:r>
                  <a:rPr lang="en-GB" altLang="hu-HU" sz="2000" i="1" baseline="-25000" dirty="0" smtClean="0">
                    <a:effectLst/>
                  </a:rPr>
                  <a:t>i</a:t>
                </a:r>
                <a:r>
                  <a:rPr lang="en-GB" altLang="hu-HU" sz="2000" dirty="0" smtClean="0">
                    <a:effectLst/>
                  </a:rPr>
                  <a:t> = absolute indicator for region </a:t>
                </a:r>
                <a:r>
                  <a:rPr lang="en-GB" altLang="hu-HU" sz="2000" i="1" dirty="0" smtClean="0">
                    <a:effectLst/>
                  </a:rPr>
                  <a:t>‘</a:t>
                </a:r>
                <a:r>
                  <a:rPr lang="en-GB" altLang="hu-HU" sz="2000" i="1" dirty="0" err="1" smtClean="0">
                    <a:effectLst/>
                  </a:rPr>
                  <a:t>i</a:t>
                </a:r>
                <a:r>
                  <a:rPr lang="en-GB" altLang="hu-HU" sz="2000" i="1" dirty="0" smtClean="0">
                    <a:effectLst/>
                  </a:rPr>
                  <a:t>’</a:t>
                </a:r>
              </a:p>
              <a:p>
                <a:pPr lvl="1"/>
                <a:r>
                  <a:rPr lang="en-GB" altLang="hu-HU" sz="2000" i="1" dirty="0" err="1" smtClean="0">
                    <a:effectLst/>
                    <a:cs typeface="Tahoma" panose="020B0604030504040204" pitchFamily="34" charset="0"/>
                  </a:rPr>
                  <a:t>Σx</a:t>
                </a:r>
                <a:r>
                  <a:rPr lang="en-GB" altLang="hu-HU" sz="2400" i="1" baseline="-25000" dirty="0" err="1" smtClean="0">
                    <a:effectLst/>
                    <a:cs typeface="Tahoma" panose="020B0604030504040204" pitchFamily="34" charset="0"/>
                  </a:rPr>
                  <a:t>i</a:t>
                </a:r>
                <a:r>
                  <a:rPr lang="en-GB" altLang="hu-HU" sz="2000" dirty="0" smtClean="0">
                    <a:effectLst/>
                    <a:cs typeface="Tahoma" panose="020B0604030504040204" pitchFamily="34" charset="0"/>
                  </a:rPr>
                  <a:t> = absolute indicator for the total area</a:t>
                </a:r>
              </a:p>
              <a:p>
                <a:r>
                  <a:rPr lang="en-GB" altLang="hu-HU" sz="2400" dirty="0" smtClean="0">
                    <a:effectLst/>
                  </a:rPr>
                  <a:t>Possible interval of its values: 1/n </a:t>
                </a:r>
                <a:r>
                  <a:rPr lang="en-GB" altLang="hu-HU" sz="2400" dirty="0" smtClean="0">
                    <a:effectLst/>
                    <a:cs typeface="Tahoma" panose="020B0604030504040204" pitchFamily="34" charset="0"/>
                  </a:rPr>
                  <a:t>≤</a:t>
                </a:r>
                <a:r>
                  <a:rPr lang="en-GB" altLang="hu-HU" sz="2400" dirty="0" smtClean="0">
                    <a:effectLst/>
                  </a:rPr>
                  <a:t> </a:t>
                </a:r>
                <a:r>
                  <a:rPr lang="en-GB" altLang="hu-HU" sz="2400" i="1" dirty="0" smtClean="0">
                    <a:effectLst/>
                  </a:rPr>
                  <a:t>HH</a:t>
                </a:r>
                <a:r>
                  <a:rPr lang="en-GB" altLang="hu-HU" sz="2400" dirty="0" smtClean="0">
                    <a:effectLst/>
                    <a:cs typeface="Tahoma" panose="020B0604030504040204" pitchFamily="34" charset="0"/>
                  </a:rPr>
                  <a:t> ≤ 1</a:t>
                </a:r>
              </a:p>
              <a:p>
                <a:pPr lvl="1"/>
                <a:r>
                  <a:rPr lang="en-GB" altLang="hu-HU" sz="2000" dirty="0" smtClean="0">
                    <a:effectLst/>
                  </a:rPr>
                  <a:t>The higher is the index, the higher is the inequality</a:t>
                </a:r>
                <a:endParaRPr lang="en-GB" altLang="hu-HU" sz="2000" dirty="0" smtClean="0">
                  <a:effectLst/>
                  <a:cs typeface="Tahoma" panose="020B0604030504040204" pitchFamily="34" charset="0"/>
                </a:endParaRPr>
              </a:p>
              <a:p>
                <a:pPr lvl="1"/>
                <a:r>
                  <a:rPr lang="en-GB" altLang="hu-HU" sz="2000" dirty="0" smtClean="0">
                    <a:effectLst/>
                    <a:cs typeface="Tahoma" panose="020B0604030504040204" pitchFamily="34" charset="0"/>
                  </a:rPr>
                  <a:t>It could occur that the</a:t>
                </a:r>
                <a:r>
                  <a:rPr lang="en-GB" altLang="hu-HU" sz="2000" dirty="0">
                    <a:effectLst/>
                    <a:cs typeface="Tahoma" panose="020B0604030504040204" pitchFamily="34" charset="0"/>
                  </a:rPr>
                  <a:t> </a:t>
                </a:r>
                <a:r>
                  <a:rPr lang="en-GB" altLang="hu-HU" sz="2000" dirty="0" smtClean="0">
                    <a:effectLst/>
                    <a:cs typeface="Tahoma" panose="020B0604030504040204" pitchFamily="34" charset="0"/>
                  </a:rPr>
                  <a:t>value of HH is smaller at lower territorial level</a:t>
                </a:r>
              </a:p>
              <a:p>
                <a:pPr lvl="1"/>
                <a:r>
                  <a:rPr lang="en-GB" altLang="hu-HU" sz="2000" dirty="0" smtClean="0">
                    <a:effectLst/>
                    <a:cs typeface="Tahoma" panose="020B0604030504040204" pitchFamily="34" charset="0"/>
                  </a:rPr>
                  <a:t>Small values </a:t>
                </a:r>
                <a:r>
                  <a:rPr lang="en-GB" altLang="hu-HU" sz="2000" dirty="0" smtClean="0">
                    <a:effectLst/>
                    <a:cs typeface="Tahoma" panose="020B0604030504040204" pitchFamily="34" charset="0"/>
                    <a:sym typeface="Wingdings" panose="05000000000000000000" pitchFamily="2" charset="2"/>
                  </a:rPr>
                  <a:t></a:t>
                </a:r>
                <a:r>
                  <a:rPr lang="en-GB" altLang="hu-HU" sz="2000" dirty="0" smtClean="0">
                    <a:effectLst/>
                    <a:cs typeface="Tahoma" panose="020B0604030504040204" pitchFamily="34" charset="0"/>
                  </a:rPr>
                  <a:t> rounding to 3 or 4 digits</a:t>
                </a:r>
              </a:p>
              <a:p>
                <a:r>
                  <a:rPr lang="en-GB" altLang="hu-HU" sz="2400" dirty="0" smtClean="0">
                    <a:effectLst/>
                    <a:cs typeface="Tahoma" panose="020B0604030504040204" pitchFamily="34" charset="0"/>
                  </a:rPr>
                  <a:t>Its measure: – no measure</a:t>
                </a:r>
              </a:p>
            </p:txBody>
          </p:sp>
        </mc:Choice>
        <mc:Fallback>
          <p:sp>
            <p:nvSpPr>
              <p:cNvPr id="6148" name="Rectangle 3"/>
              <p:cNvSpPr>
                <a:spLocks noGrp="1" noRot="1" noChangeAspect="1" noMove="1" noResize="1" noEditPoints="1" noAdjustHandles="1" noChangeArrowheads="1" noChangeShapeType="1" noTextEdit="1"/>
              </p:cNvSpPr>
              <p:nvPr>
                <p:ph type="body" sz="half" idx="4294967295"/>
              </p:nvPr>
            </p:nvSpPr>
            <p:spPr>
              <a:xfrm>
                <a:off x="1169988" y="1844675"/>
                <a:ext cx="11022012" cy="5013325"/>
              </a:xfrm>
              <a:blipFill rotWithShape="0">
                <a:blip r:embed="rId2" cstate="print"/>
                <a:stretch>
                  <a:fillRect l="-277" t="-973"/>
                </a:stretch>
              </a:blip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hu-HU">
                    <a:noFill/>
                  </a:rPr>
                  <a:t> </a:t>
                </a:r>
              </a:p>
            </p:txBody>
          </p:sp>
        </mc:Fallback>
      </mc:AlternateContent>
    </p:spTree>
    <p:extLst>
      <p:ext uri="{BB962C8B-B14F-4D97-AF65-F5344CB8AC3E}">
        <p14:creationId xmlns="" xmlns:p14="http://schemas.microsoft.com/office/powerpoint/2010/main" val="1712887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1D6CCF56-2DBD-4FF8-AF95-06AFB0F06532}" type="slidenum">
              <a:rPr lang="hu-HU" altLang="hu-HU" sz="1000"/>
              <a:pPr algn="r" eaLnBrk="1" hangingPunct="1">
                <a:spcBef>
                  <a:spcPct val="0"/>
                </a:spcBef>
                <a:buClrTx/>
                <a:buSzTx/>
                <a:buFontTx/>
                <a:buNone/>
              </a:pPr>
              <a:t>5</a:t>
            </a:fld>
            <a:endParaRPr lang="hu-HU" altLang="hu-HU" sz="1000"/>
          </a:p>
        </p:txBody>
      </p:sp>
      <p:sp>
        <p:nvSpPr>
          <p:cNvPr id="793602" name="Rectangle 2"/>
          <p:cNvSpPr>
            <a:spLocks noGrp="1" noChangeArrowheads="1"/>
          </p:cNvSpPr>
          <p:nvPr>
            <p:ph type="title" idx="4294967295"/>
          </p:nvPr>
        </p:nvSpPr>
        <p:spPr>
          <a:xfrm>
            <a:off x="1169988" y="0"/>
            <a:ext cx="11022012" cy="1844675"/>
          </a:xfrm>
        </p:spPr>
        <p:txBody>
          <a:bodyPr/>
          <a:lstStyle/>
          <a:p>
            <a:pPr>
              <a:defRPr/>
            </a:pPr>
            <a:r>
              <a:rPr lang="en-GB" altLang="hu-HU" sz="3600" dirty="0">
                <a:solidFill>
                  <a:schemeClr val="hlink"/>
                </a:solidFill>
              </a:rPr>
              <a:t>Steps of calculation </a:t>
            </a:r>
            <a:r>
              <a:rPr lang="hu-HU" altLang="hu-HU" sz="3600" dirty="0" err="1" smtClean="0">
                <a:solidFill>
                  <a:schemeClr val="hlink"/>
                </a:solidFill>
              </a:rPr>
              <a:t>Herfindahl</a:t>
            </a:r>
            <a:r>
              <a:rPr lang="hu-HU" altLang="hu-HU" sz="3600" dirty="0" smtClean="0">
                <a:solidFill>
                  <a:schemeClr val="hlink"/>
                </a:solidFill>
              </a:rPr>
              <a:t>–</a:t>
            </a:r>
            <a:r>
              <a:rPr lang="hu-HU" altLang="hu-HU" sz="3600" dirty="0" err="1" smtClean="0">
                <a:solidFill>
                  <a:schemeClr val="hlink"/>
                </a:solidFill>
              </a:rPr>
              <a:t>Hirschman</a:t>
            </a:r>
            <a:r>
              <a:rPr lang="hu-HU" altLang="hu-HU" sz="3600" dirty="0" smtClean="0">
                <a:solidFill>
                  <a:schemeClr val="hlink"/>
                </a:solidFill>
              </a:rPr>
              <a:t> index</a:t>
            </a:r>
            <a:endParaRPr lang="hu-HU" altLang="hu-HU" sz="3600" dirty="0">
              <a:solidFill>
                <a:schemeClr val="hlink"/>
              </a:solidFill>
            </a:endParaRPr>
          </a:p>
        </p:txBody>
      </p:sp>
      <p:sp>
        <p:nvSpPr>
          <p:cNvPr id="7172" name="Rectangle 3"/>
          <p:cNvSpPr>
            <a:spLocks noGrp="1" noChangeArrowheads="1"/>
          </p:cNvSpPr>
          <p:nvPr>
            <p:ph type="body" sz="half" idx="4294967295"/>
          </p:nvPr>
        </p:nvSpPr>
        <p:spPr>
          <a:xfrm>
            <a:off x="1169988" y="1844675"/>
            <a:ext cx="11022012" cy="5013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533400" indent="-533400">
              <a:buFont typeface="Wingdings" panose="05000000000000000000" pitchFamily="2" charset="2"/>
              <a:buAutoNum type="arabicPeriod"/>
            </a:pPr>
            <a:r>
              <a:rPr lang="en-GB" altLang="hu-HU" sz="2800" dirty="0" smtClean="0">
                <a:effectLst/>
              </a:rPr>
              <a:t>Sum the examined data series</a:t>
            </a:r>
          </a:p>
          <a:p>
            <a:pPr marL="533400" indent="-533400">
              <a:buFont typeface="Wingdings" panose="05000000000000000000" pitchFamily="2" charset="2"/>
              <a:buAutoNum type="arabicPeriod"/>
            </a:pPr>
            <a:r>
              <a:rPr lang="en-GB" altLang="hu-HU" sz="2800" dirty="0" smtClean="0">
                <a:effectLst/>
              </a:rPr>
              <a:t>For each territory divide the value of the given territory with this total value (result of the previous addition)</a:t>
            </a:r>
          </a:p>
          <a:p>
            <a:pPr marL="914400" lvl="1" indent="-457200"/>
            <a:r>
              <a:rPr lang="en-GB" altLang="hu-HU" sz="2400" dirty="0" smtClean="0">
                <a:effectLst/>
              </a:rPr>
              <a:t>Excel </a:t>
            </a:r>
            <a:r>
              <a:rPr lang="en-GB" altLang="hu-HU" sz="2400" dirty="0" smtClean="0">
                <a:effectLst/>
                <a:sym typeface="Wingdings" panose="05000000000000000000" pitchFamily="2" charset="2"/>
              </a:rPr>
              <a:t> </a:t>
            </a:r>
            <a:r>
              <a:rPr lang="en-GB" altLang="hu-HU" sz="2400" dirty="0" smtClean="0">
                <a:effectLst/>
              </a:rPr>
              <a:t>with the usage of $ symbol</a:t>
            </a:r>
          </a:p>
          <a:p>
            <a:pPr marL="533400" indent="-533400">
              <a:buFont typeface="Wingdings" panose="05000000000000000000" pitchFamily="2" charset="2"/>
              <a:buAutoNum type="arabicPeriod"/>
            </a:pPr>
            <a:r>
              <a:rPr lang="en-GB" altLang="hu-HU" sz="2800" dirty="0" smtClean="0">
                <a:effectLst/>
              </a:rPr>
              <a:t>For each territory square these quotients (results from the previous division)</a:t>
            </a:r>
            <a:endParaRPr lang="en-GB" altLang="hu-HU" sz="2400" dirty="0" smtClean="0">
              <a:effectLst/>
            </a:endParaRPr>
          </a:p>
          <a:p>
            <a:pPr marL="914400" lvl="1" indent="-457200"/>
            <a:r>
              <a:rPr lang="en-GB" altLang="hu-HU" sz="2400" dirty="0" smtClean="0">
                <a:effectLst/>
              </a:rPr>
              <a:t>Excel </a:t>
            </a:r>
            <a:r>
              <a:rPr lang="en-GB" altLang="hu-HU" sz="2400" dirty="0" smtClean="0">
                <a:effectLst/>
                <a:sym typeface="Wingdings" panose="05000000000000000000" pitchFamily="2" charset="2"/>
              </a:rPr>
              <a:t> </a:t>
            </a:r>
            <a:r>
              <a:rPr lang="en-GB" altLang="hu-HU" sz="2400" dirty="0" smtClean="0">
                <a:effectLst/>
              </a:rPr>
              <a:t>with the usage of ^2 symbols: right Alt Gr + 3 together, then 2</a:t>
            </a:r>
          </a:p>
          <a:p>
            <a:pPr marL="914400" lvl="1" indent="-457200"/>
            <a:r>
              <a:rPr lang="en-GB" altLang="hu-HU" sz="2400" dirty="0" smtClean="0">
                <a:effectLst/>
              </a:rPr>
              <a:t>Excel </a:t>
            </a:r>
            <a:r>
              <a:rPr lang="en-GB" altLang="hu-HU" sz="2400" dirty="0" smtClean="0">
                <a:effectLst/>
                <a:sym typeface="Wingdings" panose="05000000000000000000" pitchFamily="2" charset="2"/>
              </a:rPr>
              <a:t> s</a:t>
            </a:r>
            <a:r>
              <a:rPr lang="en-GB" altLang="hu-HU" sz="2400" dirty="0" smtClean="0">
                <a:effectLst/>
              </a:rPr>
              <a:t>teps 2–3 are solved in a single column</a:t>
            </a:r>
          </a:p>
          <a:p>
            <a:pPr marL="533400" indent="-533400">
              <a:buFont typeface="Wingdings" panose="05000000000000000000" pitchFamily="2" charset="2"/>
              <a:buAutoNum type="arabicPeriod"/>
            </a:pPr>
            <a:r>
              <a:rPr lang="en-GB" altLang="hu-HU" sz="2800" dirty="0" smtClean="0">
                <a:effectLst/>
              </a:rPr>
              <a:t>Sum these squared values (results from the previous square)</a:t>
            </a:r>
          </a:p>
        </p:txBody>
      </p:sp>
    </p:spTree>
    <p:extLst>
      <p:ext uri="{BB962C8B-B14F-4D97-AF65-F5344CB8AC3E}">
        <p14:creationId xmlns="" xmlns:p14="http://schemas.microsoft.com/office/powerpoint/2010/main" val="1227632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1BF1F40F-0CE7-490A-AB60-FFD4C900A5D9}" type="slidenum">
              <a:rPr lang="hu-HU" altLang="hu-HU" sz="1000"/>
              <a:pPr algn="r" eaLnBrk="1" hangingPunct="1">
                <a:spcBef>
                  <a:spcPct val="0"/>
                </a:spcBef>
                <a:buClrTx/>
                <a:buSzTx/>
                <a:buFontTx/>
                <a:buNone/>
              </a:pPr>
              <a:t>6</a:t>
            </a:fld>
            <a:endParaRPr lang="hu-HU" altLang="hu-HU" sz="1000"/>
          </a:p>
        </p:txBody>
      </p:sp>
      <p:sp>
        <p:nvSpPr>
          <p:cNvPr id="793602" name="Rectangle 2"/>
          <p:cNvSpPr>
            <a:spLocks noGrp="1" noChangeArrowheads="1"/>
          </p:cNvSpPr>
          <p:nvPr>
            <p:ph type="title" idx="4294967295"/>
          </p:nvPr>
        </p:nvSpPr>
        <p:spPr>
          <a:xfrm>
            <a:off x="1169988" y="0"/>
            <a:ext cx="11022012" cy="1844675"/>
          </a:xfrm>
        </p:spPr>
        <p:txBody>
          <a:bodyPr/>
          <a:lstStyle/>
          <a:p>
            <a:pPr>
              <a:defRPr/>
            </a:pPr>
            <a:r>
              <a:rPr lang="en-GB" altLang="hu-HU" sz="3600" dirty="0" smtClean="0">
                <a:solidFill>
                  <a:schemeClr val="hlink"/>
                </a:solidFill>
              </a:rPr>
              <a:t>Calculation of </a:t>
            </a:r>
            <a:r>
              <a:rPr lang="en-GB" altLang="hu-HU" sz="3600" dirty="0" err="1" smtClean="0">
                <a:solidFill>
                  <a:schemeClr val="hlink"/>
                </a:solidFill>
              </a:rPr>
              <a:t>Herfindahl</a:t>
            </a:r>
            <a:r>
              <a:rPr lang="en-GB" altLang="hu-HU" sz="3600" dirty="0" smtClean="0">
                <a:solidFill>
                  <a:schemeClr val="hlink"/>
                </a:solidFill>
              </a:rPr>
              <a:t>–Hirschman index in Excel</a:t>
            </a:r>
            <a:endParaRPr lang="en-GB" altLang="hu-HU" sz="3600" dirty="0">
              <a:solidFill>
                <a:schemeClr val="hlink"/>
              </a:solidFill>
            </a:endParaRPr>
          </a:p>
        </p:txBody>
      </p:sp>
      <p:graphicFrame>
        <p:nvGraphicFramePr>
          <p:cNvPr id="5" name="Group 3"/>
          <p:cNvGraphicFramePr>
            <a:graphicFrameLocks/>
          </p:cNvGraphicFramePr>
          <p:nvPr>
            <p:extLst>
              <p:ext uri="{D42A27DB-BD31-4B8C-83A1-F6EECF244321}">
                <p14:modId xmlns="" xmlns:p14="http://schemas.microsoft.com/office/powerpoint/2010/main" val="3179228133"/>
              </p:ext>
            </p:extLst>
          </p:nvPr>
        </p:nvGraphicFramePr>
        <p:xfrm>
          <a:off x="1169988" y="1844675"/>
          <a:ext cx="11022014" cy="3987062"/>
        </p:xfrm>
        <a:graphic>
          <a:graphicData uri="http://schemas.openxmlformats.org/drawingml/2006/table">
            <a:tbl>
              <a:tblPr/>
              <a:tblGrid>
                <a:gridCol w="2203130"/>
                <a:gridCol w="2205251"/>
                <a:gridCol w="2205252"/>
                <a:gridCol w="2205251"/>
                <a:gridCol w="2203130"/>
              </a:tblGrid>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rgbClr val="000000"/>
                        </a:solidFill>
                        <a:effectLst/>
                        <a:latin typeface="Tahoma"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A</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B</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C</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D</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1</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533400" marR="0" lvl="0" indent="-5334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x</a:t>
                      </a:r>
                      <a:r>
                        <a:rPr kumimoji="0" lang="en-GB" sz="2000" b="0" i="0" u="none" strike="noStrike" cap="none" normalizeH="0" baseline="-25000" noProof="0" dirty="0" smtClean="0">
                          <a:ln>
                            <a:noFill/>
                          </a:ln>
                          <a:solidFill>
                            <a:schemeClr val="tx1"/>
                          </a:solidFill>
                          <a:effectLst/>
                          <a:latin typeface="Tahoma" pitchFamily="34" charset="0"/>
                        </a:rPr>
                        <a:t>i</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quotient</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square</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2</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8</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0.4</a:t>
                      </a:r>
                      <a:endParaRPr kumimoji="0" lang="hu-HU" sz="2000" b="0" i="0" u="none" strike="noStrike" cap="none" normalizeH="0" baseline="0" noProof="0" dirty="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=B2/B$6</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0.16</a:t>
                      </a:r>
                      <a:endParaRPr kumimoji="0" lang="hu-HU" sz="2000" b="0" i="0" u="none" strike="noStrike" cap="none" normalizeH="0" baseline="0" noProof="0" dirty="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=C2^2</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3</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2</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0.2</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0.04</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4</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3</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6</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0.3</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0.09</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5</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2</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0.01</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6</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total</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20</a:t>
                      </a:r>
                      <a:endParaRPr kumimoji="0" lang="hu-HU" sz="2000" b="0" i="0" u="none" strike="noStrike" cap="none" normalizeH="0" baseline="0" noProof="0" dirty="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=SUM(B2:B5)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9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7</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err="1" smtClean="0">
                          <a:ln>
                            <a:noFill/>
                          </a:ln>
                          <a:solidFill>
                            <a:schemeClr val="tx1"/>
                          </a:solidFill>
                          <a:effectLst/>
                          <a:latin typeface="Tahoma" pitchFamily="34" charset="0"/>
                        </a:rPr>
                        <a:t>Herfindahl</a:t>
                      </a:r>
                      <a:r>
                        <a:rPr kumimoji="0" lang="en-GB" sz="2000" b="0" i="0" u="none" strike="noStrike" cap="none" normalizeH="0" baseline="0" noProof="0" dirty="0" smtClean="0">
                          <a:ln>
                            <a:noFill/>
                          </a:ln>
                          <a:solidFill>
                            <a:schemeClr val="tx1"/>
                          </a:solidFill>
                          <a:effectLst/>
                          <a:latin typeface="Tahoma" pitchFamily="34" charset="0"/>
                        </a:rPr>
                        <a:t>–</a:t>
                      </a:r>
                      <a:r>
                        <a:rPr kumimoji="0" lang="en-GB" sz="2000" b="0" i="0" u="none" strike="noStrike" cap="none" normalizeH="0" baseline="0" noProof="0" dirty="0" err="1" smtClean="0">
                          <a:ln>
                            <a:noFill/>
                          </a:ln>
                          <a:solidFill>
                            <a:schemeClr val="tx1"/>
                          </a:solidFill>
                          <a:effectLst/>
                          <a:latin typeface="Tahoma" pitchFamily="34" charset="0"/>
                        </a:rPr>
                        <a:t>Hirshman</a:t>
                      </a:r>
                      <a:r>
                        <a:rPr kumimoji="0" lang="en-GB" sz="2000" b="0" i="0" u="none" strike="noStrike" cap="none" normalizeH="0" baseline="0" noProof="0" dirty="0" smtClean="0">
                          <a:ln>
                            <a:noFill/>
                          </a:ln>
                          <a:solidFill>
                            <a:schemeClr val="tx1"/>
                          </a:solidFill>
                          <a:effectLst/>
                          <a:latin typeface="Tahoma" pitchFamily="34" charset="0"/>
                        </a:rPr>
                        <a:t> index</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0.3</a:t>
                      </a:r>
                      <a:endParaRPr kumimoji="0" lang="hu-HU" sz="2000" b="0" i="0" u="none" strike="noStrike" cap="none" normalizeH="0" baseline="0" noProof="0" dirty="0" smtClean="0">
                        <a:ln>
                          <a:noFill/>
                        </a:ln>
                        <a:solidFill>
                          <a:srgbClr val="000000"/>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=SUM(D2:D5)</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 xmlns:p14="http://schemas.microsoft.com/office/powerpoint/2010/main" val="3224521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6E5C9148-D484-4DDD-B358-068FFBA3FC45}" type="slidenum">
              <a:rPr lang="hu-HU" altLang="hu-HU" sz="1000"/>
              <a:pPr algn="r" eaLnBrk="1" hangingPunct="1">
                <a:spcBef>
                  <a:spcPct val="0"/>
                </a:spcBef>
                <a:buClrTx/>
                <a:buSzTx/>
                <a:buFontTx/>
                <a:buNone/>
              </a:pPr>
              <a:t>7</a:t>
            </a:fld>
            <a:endParaRPr lang="hu-HU" altLang="hu-HU" sz="1000"/>
          </a:p>
        </p:txBody>
      </p:sp>
      <p:sp>
        <p:nvSpPr>
          <p:cNvPr id="793602" name="Rectangle 2"/>
          <p:cNvSpPr>
            <a:spLocks noGrp="1" noChangeArrowheads="1"/>
          </p:cNvSpPr>
          <p:nvPr>
            <p:ph type="title" idx="4294967295"/>
          </p:nvPr>
        </p:nvSpPr>
        <p:spPr>
          <a:xfrm>
            <a:off x="1169988" y="0"/>
            <a:ext cx="11022012" cy="1844675"/>
          </a:xfrm>
        </p:spPr>
        <p:txBody>
          <a:bodyPr/>
          <a:lstStyle/>
          <a:p>
            <a:pPr>
              <a:defRPr/>
            </a:pPr>
            <a:r>
              <a:rPr lang="en-GB" altLang="hu-HU" sz="3600" dirty="0" smtClean="0">
                <a:solidFill>
                  <a:schemeClr val="hlink"/>
                </a:solidFill>
              </a:rPr>
              <a:t>Theoretical maximal value of </a:t>
            </a:r>
            <a:r>
              <a:rPr lang="en-GB" altLang="hu-HU" sz="3600" dirty="0" err="1" smtClean="0">
                <a:solidFill>
                  <a:schemeClr val="hlink"/>
                </a:solidFill>
              </a:rPr>
              <a:t>Herfindahl</a:t>
            </a:r>
            <a:r>
              <a:rPr lang="en-GB" altLang="hu-HU" sz="3600" dirty="0" smtClean="0">
                <a:solidFill>
                  <a:schemeClr val="hlink"/>
                </a:solidFill>
              </a:rPr>
              <a:t>–Hirschman index</a:t>
            </a:r>
            <a:endParaRPr lang="en-GB" altLang="hu-HU" sz="3600" dirty="0">
              <a:solidFill>
                <a:schemeClr val="hlink"/>
              </a:solidFill>
            </a:endParaRPr>
          </a:p>
        </p:txBody>
      </p:sp>
      <p:graphicFrame>
        <p:nvGraphicFramePr>
          <p:cNvPr id="6" name="Group 3"/>
          <p:cNvGraphicFramePr>
            <a:graphicFrameLocks/>
          </p:cNvGraphicFramePr>
          <p:nvPr>
            <p:extLst>
              <p:ext uri="{D42A27DB-BD31-4B8C-83A1-F6EECF244321}">
                <p14:modId xmlns="" xmlns:p14="http://schemas.microsoft.com/office/powerpoint/2010/main" val="3321463868"/>
              </p:ext>
            </p:extLst>
          </p:nvPr>
        </p:nvGraphicFramePr>
        <p:xfrm>
          <a:off x="1169988" y="1844675"/>
          <a:ext cx="11022014" cy="3987062"/>
        </p:xfrm>
        <a:graphic>
          <a:graphicData uri="http://schemas.openxmlformats.org/drawingml/2006/table">
            <a:tbl>
              <a:tblPr/>
              <a:tblGrid>
                <a:gridCol w="2203130"/>
                <a:gridCol w="2205251"/>
                <a:gridCol w="2205252"/>
                <a:gridCol w="2205251"/>
                <a:gridCol w="2203130"/>
              </a:tblGrid>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rgbClr val="000000"/>
                        </a:solidFill>
                        <a:effectLst/>
                        <a:latin typeface="Tahoma"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A</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B</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C</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D</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1</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533400" marR="0" lvl="0" indent="-5334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x</a:t>
                      </a:r>
                      <a:r>
                        <a:rPr kumimoji="0" lang="en-GB" sz="2000" b="0" i="0" u="none" strike="noStrike" cap="none" normalizeH="0" baseline="-25000" noProof="0" dirty="0" smtClean="0">
                          <a:ln>
                            <a:noFill/>
                          </a:ln>
                          <a:solidFill>
                            <a:schemeClr val="tx1"/>
                          </a:solidFill>
                          <a:effectLst/>
                          <a:latin typeface="Tahoma" pitchFamily="34" charset="0"/>
                        </a:rPr>
                        <a:t>i</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quotient</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square</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2</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a:t>
                      </a:r>
                      <a:endParaRPr kumimoji="0" lang="hu-HU" sz="2000" b="0" i="0" u="none" strike="noStrike" cap="none" normalizeH="0" baseline="0" noProof="0" dirty="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=B2/B$6</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a:t>
                      </a:r>
                      <a:endParaRPr kumimoji="0" lang="hu-HU" sz="2000" b="0" i="0" u="none" strike="noStrike" cap="none" normalizeH="0" baseline="0" noProof="0" dirty="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=C2^2</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3</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2</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4</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3</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20</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1</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5</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6</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total</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20</a:t>
                      </a:r>
                      <a:endParaRPr kumimoji="0" lang="hu-HU" sz="2000" b="0" i="0" u="none" strike="noStrike" cap="none" normalizeH="0" baseline="0" noProof="0" dirty="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=SUM(B2:B5)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9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7</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err="1" smtClean="0">
                          <a:ln>
                            <a:noFill/>
                          </a:ln>
                          <a:solidFill>
                            <a:schemeClr val="tx1"/>
                          </a:solidFill>
                          <a:effectLst/>
                          <a:latin typeface="Tahoma" pitchFamily="34" charset="0"/>
                        </a:rPr>
                        <a:t>Herfindahl</a:t>
                      </a:r>
                      <a:r>
                        <a:rPr kumimoji="0" lang="en-GB" sz="2000" b="0" i="0" u="none" strike="noStrike" cap="none" normalizeH="0" baseline="0" noProof="0" dirty="0" smtClean="0">
                          <a:ln>
                            <a:noFill/>
                          </a:ln>
                          <a:solidFill>
                            <a:schemeClr val="tx1"/>
                          </a:solidFill>
                          <a:effectLst/>
                          <a:latin typeface="Tahoma" pitchFamily="34" charset="0"/>
                        </a:rPr>
                        <a:t>–</a:t>
                      </a:r>
                      <a:r>
                        <a:rPr kumimoji="0" lang="en-GB" sz="2000" b="0" i="0" u="none" strike="noStrike" cap="none" normalizeH="0" baseline="0" noProof="0" dirty="0" err="1" smtClean="0">
                          <a:ln>
                            <a:noFill/>
                          </a:ln>
                          <a:solidFill>
                            <a:schemeClr val="tx1"/>
                          </a:solidFill>
                          <a:effectLst/>
                          <a:latin typeface="Tahoma" pitchFamily="34" charset="0"/>
                        </a:rPr>
                        <a:t>Hirshman</a:t>
                      </a:r>
                      <a:r>
                        <a:rPr kumimoji="0" lang="en-GB" sz="2000" b="0" i="0" u="none" strike="noStrike" cap="none" normalizeH="0" baseline="0" noProof="0" dirty="0" smtClean="0">
                          <a:ln>
                            <a:noFill/>
                          </a:ln>
                          <a:solidFill>
                            <a:schemeClr val="tx1"/>
                          </a:solidFill>
                          <a:effectLst/>
                          <a:latin typeface="Tahoma" pitchFamily="34" charset="0"/>
                        </a:rPr>
                        <a:t> index</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1</a:t>
                      </a:r>
                      <a:endParaRPr kumimoji="0" lang="hu-HU" sz="2000" b="0" i="0" u="none" strike="noStrike" cap="none" normalizeH="0" baseline="0" noProof="0" dirty="0" smtClean="0">
                        <a:ln>
                          <a:noFill/>
                        </a:ln>
                        <a:solidFill>
                          <a:srgbClr val="000000"/>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=SUM(D2:D5)</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 xmlns:p14="http://schemas.microsoft.com/office/powerpoint/2010/main" val="3996394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a számának helye 7"/>
          <p:cNvSpPr txBox="1">
            <a:spLocks noGrp="1"/>
          </p:cNvSpPr>
          <p:nvPr/>
        </p:nvSpPr>
        <p:spPr bwMode="auto">
          <a:xfrm>
            <a:off x="0" y="6248400"/>
            <a:ext cx="11699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80F83AEE-4881-4112-A58F-BB962DA5B3E1}" type="slidenum">
              <a:rPr lang="hu-HU" altLang="hu-HU" sz="1000"/>
              <a:pPr algn="r" eaLnBrk="1" hangingPunct="1">
                <a:spcBef>
                  <a:spcPct val="0"/>
                </a:spcBef>
                <a:buClrTx/>
                <a:buSzTx/>
                <a:buFontTx/>
                <a:buNone/>
              </a:pPr>
              <a:t>8</a:t>
            </a:fld>
            <a:endParaRPr lang="hu-HU" altLang="hu-HU" sz="1000"/>
          </a:p>
        </p:txBody>
      </p:sp>
      <p:sp>
        <p:nvSpPr>
          <p:cNvPr id="793602" name="Rectangle 2"/>
          <p:cNvSpPr>
            <a:spLocks noGrp="1" noChangeArrowheads="1"/>
          </p:cNvSpPr>
          <p:nvPr>
            <p:ph type="title" idx="4294967295"/>
          </p:nvPr>
        </p:nvSpPr>
        <p:spPr>
          <a:xfrm>
            <a:off x="1169988" y="0"/>
            <a:ext cx="11022012" cy="1844675"/>
          </a:xfrm>
        </p:spPr>
        <p:txBody>
          <a:bodyPr/>
          <a:lstStyle/>
          <a:p>
            <a:pPr>
              <a:defRPr/>
            </a:pPr>
            <a:r>
              <a:rPr lang="en-GB" altLang="hu-HU" sz="3600" dirty="0" smtClean="0">
                <a:solidFill>
                  <a:schemeClr val="hlink"/>
                </a:solidFill>
              </a:rPr>
              <a:t>Theoretical minimal value of </a:t>
            </a:r>
            <a:r>
              <a:rPr lang="en-GB" altLang="hu-HU" sz="3600" dirty="0" err="1" smtClean="0">
                <a:solidFill>
                  <a:schemeClr val="hlink"/>
                </a:solidFill>
              </a:rPr>
              <a:t>Herfindahl</a:t>
            </a:r>
            <a:r>
              <a:rPr lang="en-GB" altLang="hu-HU" sz="3600" dirty="0" smtClean="0">
                <a:solidFill>
                  <a:schemeClr val="hlink"/>
                </a:solidFill>
              </a:rPr>
              <a:t>–Hirschman index (in case of 4 territorial units)</a:t>
            </a:r>
            <a:endParaRPr lang="en-GB" altLang="hu-HU" sz="3600" dirty="0">
              <a:solidFill>
                <a:schemeClr val="hlink"/>
              </a:solidFill>
            </a:endParaRPr>
          </a:p>
        </p:txBody>
      </p:sp>
      <p:graphicFrame>
        <p:nvGraphicFramePr>
          <p:cNvPr id="7" name="Group 3"/>
          <p:cNvGraphicFramePr>
            <a:graphicFrameLocks/>
          </p:cNvGraphicFramePr>
          <p:nvPr>
            <p:extLst>
              <p:ext uri="{D42A27DB-BD31-4B8C-83A1-F6EECF244321}">
                <p14:modId xmlns="" xmlns:p14="http://schemas.microsoft.com/office/powerpoint/2010/main" val="4241230818"/>
              </p:ext>
            </p:extLst>
          </p:nvPr>
        </p:nvGraphicFramePr>
        <p:xfrm>
          <a:off x="1169988" y="1844675"/>
          <a:ext cx="11022014" cy="3987062"/>
        </p:xfrm>
        <a:graphic>
          <a:graphicData uri="http://schemas.openxmlformats.org/drawingml/2006/table">
            <a:tbl>
              <a:tblPr/>
              <a:tblGrid>
                <a:gridCol w="2203130"/>
                <a:gridCol w="2205251"/>
                <a:gridCol w="2205252"/>
                <a:gridCol w="2205251"/>
                <a:gridCol w="2203130"/>
              </a:tblGrid>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rgbClr val="000000"/>
                        </a:solidFill>
                        <a:effectLst/>
                        <a:latin typeface="Tahoma"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A</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B</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C</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D</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1</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533400" marR="0" lvl="0" indent="-5334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x</a:t>
                      </a:r>
                      <a:r>
                        <a:rPr kumimoji="0" lang="en-GB" sz="2000" b="0" i="0" u="none" strike="noStrike" cap="none" normalizeH="0" baseline="-25000" noProof="0" dirty="0" smtClean="0">
                          <a:ln>
                            <a:noFill/>
                          </a:ln>
                          <a:solidFill>
                            <a:schemeClr val="tx1"/>
                          </a:solidFill>
                          <a:effectLst/>
                          <a:latin typeface="Tahoma" pitchFamily="34" charset="0"/>
                        </a:rPr>
                        <a:t>i</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quotient</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square</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2</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0.25</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=B2/B$6</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0.0625</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=C2^2</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3</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2</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0.25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0.0625</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4</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3</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0.25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0.0625</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5</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Region 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0.25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0.0625</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6</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total</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20</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=SUM(B2:B5)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chemeClr val="tx1"/>
                          </a:solidFill>
                          <a:effectLst/>
                          <a:latin typeface="Tahoma" pitchFamily="34" charset="0"/>
                        </a:rPr>
                        <a:t>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9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7</a:t>
                      </a:r>
                    </a:p>
                  </a:txBody>
                  <a:tcPr marT="45729" marB="45729"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err="1" smtClean="0">
                          <a:ln>
                            <a:noFill/>
                          </a:ln>
                          <a:solidFill>
                            <a:schemeClr val="tx1"/>
                          </a:solidFill>
                          <a:effectLst/>
                          <a:latin typeface="Tahoma" pitchFamily="34" charset="0"/>
                        </a:rPr>
                        <a:t>Herfindahl</a:t>
                      </a:r>
                      <a:r>
                        <a:rPr kumimoji="0" lang="en-GB" sz="2000" b="0" i="0" u="none" strike="noStrike" cap="none" normalizeH="0" baseline="0" noProof="0" dirty="0" smtClean="0">
                          <a:ln>
                            <a:noFill/>
                          </a:ln>
                          <a:solidFill>
                            <a:schemeClr val="tx1"/>
                          </a:solidFill>
                          <a:effectLst/>
                          <a:latin typeface="Tahoma" pitchFamily="34" charset="0"/>
                        </a:rPr>
                        <a:t>–</a:t>
                      </a:r>
                      <a:r>
                        <a:rPr kumimoji="0" lang="en-GB" sz="2000" b="0" i="0" u="none" strike="noStrike" cap="none" normalizeH="0" baseline="0" noProof="0" dirty="0" err="1" smtClean="0">
                          <a:ln>
                            <a:noFill/>
                          </a:ln>
                          <a:solidFill>
                            <a:schemeClr val="tx1"/>
                          </a:solidFill>
                          <a:effectLst/>
                          <a:latin typeface="Tahoma" pitchFamily="34" charset="0"/>
                        </a:rPr>
                        <a:t>Hirshman</a:t>
                      </a:r>
                      <a:r>
                        <a:rPr kumimoji="0" lang="en-GB" sz="2000" b="0" i="0" u="none" strike="noStrike" cap="none" normalizeH="0" baseline="0" noProof="0" dirty="0" smtClean="0">
                          <a:ln>
                            <a:noFill/>
                          </a:ln>
                          <a:solidFill>
                            <a:schemeClr val="tx1"/>
                          </a:solidFill>
                          <a:effectLst/>
                          <a:latin typeface="Tahoma" pitchFamily="34" charset="0"/>
                        </a:rPr>
                        <a:t> index</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noProof="0" dirty="0" smtClean="0">
                        <a:ln>
                          <a:noFill/>
                        </a:ln>
                        <a:solidFill>
                          <a:schemeClr val="tx1"/>
                        </a:solidFill>
                        <a:effectLst/>
                        <a:latin typeface="Tahoma"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noProof="0" dirty="0" smtClean="0">
                          <a:ln>
                            <a:noFill/>
                          </a:ln>
                          <a:solidFill>
                            <a:srgbClr val="000000"/>
                          </a:solidFill>
                          <a:effectLst/>
                          <a:latin typeface="Tahoma" pitchFamily="34" charset="0"/>
                        </a:rPr>
                        <a:t>0.25</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1400" b="0" i="0" u="none" strike="noStrike" cap="none" normalizeH="0" baseline="0" noProof="0" dirty="0" smtClean="0">
                          <a:ln>
                            <a:noFill/>
                          </a:ln>
                          <a:solidFill>
                            <a:srgbClr val="FF0000"/>
                          </a:solidFill>
                          <a:effectLst/>
                          <a:latin typeface="Tahoma" pitchFamily="34" charset="0"/>
                        </a:rPr>
                        <a:t>=SUM(D2:D5)</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 xmlns:p14="http://schemas.microsoft.com/office/powerpoint/2010/main" val="2933990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txBox="1">
            <a:spLocks noGrp="1"/>
          </p:cNvSpPr>
          <p:nvPr/>
        </p:nvSpPr>
        <p:spPr bwMode="auto">
          <a:xfrm>
            <a:off x="0" y="6248400"/>
            <a:ext cx="11699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9D61C17D-8915-4E40-84A8-3214E36DC6AB}" type="slidenum">
              <a:rPr lang="hu-HU" altLang="hu-HU" sz="1000"/>
              <a:pPr algn="r" eaLnBrk="1" hangingPunct="1">
                <a:spcBef>
                  <a:spcPct val="0"/>
                </a:spcBef>
                <a:buClrTx/>
                <a:buSzTx/>
                <a:buFontTx/>
                <a:buNone/>
              </a:pPr>
              <a:t>9</a:t>
            </a:fld>
            <a:endParaRPr lang="hu-HU" altLang="hu-HU" sz="1000"/>
          </a:p>
        </p:txBody>
      </p:sp>
      <p:sp>
        <p:nvSpPr>
          <p:cNvPr id="586754" name="Rectangle 2"/>
          <p:cNvSpPr>
            <a:spLocks noGrp="1" noChangeArrowheads="1"/>
          </p:cNvSpPr>
          <p:nvPr>
            <p:ph type="ctrTitle" idx="4294967295"/>
          </p:nvPr>
        </p:nvSpPr>
        <p:spPr>
          <a:xfrm>
            <a:off x="1169988" y="1844675"/>
            <a:ext cx="11022012" cy="1871663"/>
          </a:xfrm>
        </p:spPr>
        <p:txBody>
          <a:bodyPr anchor="b"/>
          <a:lstStyle/>
          <a:p>
            <a:pPr eaLnBrk="1" hangingPunct="1">
              <a:defRPr/>
            </a:pPr>
            <a:r>
              <a:rPr lang="en-US" altLang="hu-HU" dirty="0" smtClean="0">
                <a:solidFill>
                  <a:schemeClr val="hlink"/>
                </a:solidFill>
              </a:rPr>
              <a:t>Comparison of regional </a:t>
            </a:r>
            <a:r>
              <a:rPr lang="en-US" altLang="hu-HU" dirty="0" smtClean="0">
                <a:solidFill>
                  <a:schemeClr val="hlink"/>
                </a:solidFill>
              </a:rPr>
              <a:t>distributions</a:t>
            </a:r>
            <a:r>
              <a:rPr lang="hu-HU" altLang="hu-HU" dirty="0" smtClean="0">
                <a:solidFill>
                  <a:schemeClr val="hlink"/>
                </a:solidFill>
              </a:rPr>
              <a:t>: Hoover index</a:t>
            </a:r>
            <a:endParaRPr lang="en-GB" altLang="hu-HU" dirty="0" smtClean="0">
              <a:solidFill>
                <a:schemeClr val="hlink"/>
              </a:solidFill>
            </a:endParaRPr>
          </a:p>
        </p:txBody>
      </p:sp>
    </p:spTree>
    <p:extLst>
      <p:ext uri="{BB962C8B-B14F-4D97-AF65-F5344CB8AC3E}">
        <p14:creationId xmlns="" xmlns:p14="http://schemas.microsoft.com/office/powerpoint/2010/main" val="2601314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zikra">
  <a:themeElements>
    <a:clrScheme name="52. egyéni séma">
      <a:dk1>
        <a:srgbClr val="CCCCFF"/>
      </a:dk1>
      <a:lt1>
        <a:srgbClr val="000000"/>
      </a:lt1>
      <a:dk2>
        <a:srgbClr val="FFFFFF"/>
      </a:dk2>
      <a:lt2>
        <a:srgbClr val="EAEAEA"/>
      </a:lt2>
      <a:accent1>
        <a:srgbClr val="66CCFF"/>
      </a:accent1>
      <a:accent2>
        <a:srgbClr val="0066FF"/>
      </a:accent2>
      <a:accent3>
        <a:srgbClr val="AAAAB8"/>
      </a:accent3>
      <a:accent4>
        <a:srgbClr val="DADADA"/>
      </a:accent4>
      <a:accent5>
        <a:srgbClr val="B8E2FF"/>
      </a:accent5>
      <a:accent6>
        <a:srgbClr val="005CE7"/>
      </a:accent6>
      <a:hlink>
        <a:srgbClr val="000066"/>
      </a:hlink>
      <a:folHlink>
        <a:srgbClr val="99CC00"/>
      </a:folHlink>
    </a:clrScheme>
    <a:fontScheme name="Szikra">
      <a:majorFont>
        <a:latin typeface="Tahoma"/>
        <a:ea typeface=""/>
        <a:cs typeface=""/>
      </a:majorFont>
      <a:minorFont>
        <a:latin typeface="Tahoma"/>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defRPr kumimoji="0" lang="hu-HU" sz="28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defRPr kumimoji="0" lang="hu-HU" sz="28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lnDef>
    <a:txDef>
      <a:spPr bwMode="auto">
        <a:noFill/>
        <a:extLst/>
      </a:spPr>
      <a:bodyPr/>
      <a:lstStyle>
        <a:defPPr algn="r" eaLnBrk="1" hangingPunct="1">
          <a:spcBef>
            <a:spcPct val="0"/>
          </a:spcBef>
          <a:buClrTx/>
          <a:buSzTx/>
          <a:buFontTx/>
          <a:buNone/>
          <a:defRPr sz="1000"/>
        </a:defPPr>
      </a:lstStyle>
    </a:txDef>
  </a:objectDefaults>
  <a:extraClrSchemeLst>
    <a:extraClrScheme>
      <a:clrScheme name="Szikra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zikra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zikra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zikra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zikra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zikra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zikra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zikra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zikra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11161</TotalTime>
  <Words>1552</Words>
  <Application>Microsoft Office PowerPoint</Application>
  <PresentationFormat>Egyéni</PresentationFormat>
  <Paragraphs>413</Paragraphs>
  <Slides>21</Slides>
  <Notes>0</Notes>
  <HiddenSlides>0</HiddenSlides>
  <MMClips>0</MMClips>
  <ScaleCrop>false</ScaleCrop>
  <HeadingPairs>
    <vt:vector size="4" baseType="variant">
      <vt:variant>
        <vt:lpstr>Téma</vt:lpstr>
      </vt:variant>
      <vt:variant>
        <vt:i4>1</vt:i4>
      </vt:variant>
      <vt:variant>
        <vt:lpstr>Diacímek</vt:lpstr>
      </vt:variant>
      <vt:variant>
        <vt:i4>21</vt:i4>
      </vt:variant>
    </vt:vector>
  </HeadingPairs>
  <TitlesOfParts>
    <vt:vector size="22" baseType="lpstr">
      <vt:lpstr>Szikra</vt:lpstr>
      <vt:lpstr>Inequality indexes measuring regional distribution</vt:lpstr>
      <vt:lpstr>Inequality indexes measuring regional distribution</vt:lpstr>
      <vt:lpstr>Measure of geographical concentration</vt:lpstr>
      <vt:lpstr>Herfindahl–Hirschman index</vt:lpstr>
      <vt:lpstr>Steps of calculation Herfindahl–Hirschman index</vt:lpstr>
      <vt:lpstr>Calculation of Herfindahl–Hirschman index in Excel</vt:lpstr>
      <vt:lpstr>Theoretical maximal value of Herfindahl–Hirschman index</vt:lpstr>
      <vt:lpstr>Theoretical minimal value of Herfindahl–Hirschman index (in case of 4 territorial units)</vt:lpstr>
      <vt:lpstr>Comparison of regional distributions: Hoover index</vt:lpstr>
      <vt:lpstr>Hoover index</vt:lpstr>
      <vt:lpstr>Hoover index</vt:lpstr>
      <vt:lpstr>Steps of calculation Hoover index</vt:lpstr>
      <vt:lpstr>Calculation of Hoover index in Excel</vt:lpstr>
      <vt:lpstr>Theoretical maximal value of Hoover index</vt:lpstr>
      <vt:lpstr>Theoretical minimal value of Hoover index</vt:lpstr>
      <vt:lpstr>‘Pseudo-univariate’ index measuring territorial inequalities</vt:lpstr>
      <vt:lpstr>Usability of Hoover index</vt:lpstr>
      <vt:lpstr>Alternative names for Hoover index</vt:lpstr>
      <vt:lpstr>Options of examination for Hoover index</vt:lpstr>
      <vt:lpstr>Different territorial levels  different trends in inequalities</vt:lpstr>
      <vt:lpstr>Homeworks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Specializáció és koncentráció mérése</dc:title>
  <dc:creator>Laci</dc:creator>
  <cp:lastModifiedBy>Laci</cp:lastModifiedBy>
  <cp:revision>334</cp:revision>
  <dcterms:created xsi:type="dcterms:W3CDTF">2008-03-04T22:39:59Z</dcterms:created>
  <dcterms:modified xsi:type="dcterms:W3CDTF">2021-04-18T14:07:07Z</dcterms:modified>
</cp:coreProperties>
</file>